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875" r:id="rId2"/>
  </p:sldMasterIdLst>
  <p:notesMasterIdLst>
    <p:notesMasterId r:id="rId49"/>
  </p:notesMasterIdLst>
  <p:handoutMasterIdLst>
    <p:handoutMasterId r:id="rId50"/>
  </p:handoutMasterIdLst>
  <p:sldIdLst>
    <p:sldId id="256" r:id="rId3"/>
    <p:sldId id="277" r:id="rId4"/>
    <p:sldId id="285" r:id="rId5"/>
    <p:sldId id="335" r:id="rId6"/>
    <p:sldId id="289" r:id="rId7"/>
    <p:sldId id="291" r:id="rId8"/>
    <p:sldId id="292" r:id="rId9"/>
    <p:sldId id="306" r:id="rId10"/>
    <p:sldId id="302" r:id="rId11"/>
    <p:sldId id="303" r:id="rId12"/>
    <p:sldId id="304" r:id="rId13"/>
    <p:sldId id="305" r:id="rId14"/>
    <p:sldId id="318" r:id="rId15"/>
    <p:sldId id="319" r:id="rId16"/>
    <p:sldId id="293" r:id="rId17"/>
    <p:sldId id="294" r:id="rId18"/>
    <p:sldId id="295" r:id="rId19"/>
    <p:sldId id="310" r:id="rId20"/>
    <p:sldId id="307" r:id="rId21"/>
    <p:sldId id="298" r:id="rId22"/>
    <p:sldId id="308" r:id="rId23"/>
    <p:sldId id="300" r:id="rId24"/>
    <p:sldId id="309" r:id="rId25"/>
    <p:sldId id="316" r:id="rId26"/>
    <p:sldId id="301" r:id="rId27"/>
    <p:sldId id="311" r:id="rId28"/>
    <p:sldId id="312" r:id="rId29"/>
    <p:sldId id="314" r:id="rId30"/>
    <p:sldId id="315" r:id="rId31"/>
    <p:sldId id="313" r:id="rId32"/>
    <p:sldId id="320" r:id="rId33"/>
    <p:sldId id="321" r:id="rId34"/>
    <p:sldId id="327" r:id="rId35"/>
    <p:sldId id="328" r:id="rId36"/>
    <p:sldId id="331" r:id="rId37"/>
    <p:sldId id="332" r:id="rId38"/>
    <p:sldId id="333" r:id="rId39"/>
    <p:sldId id="334" r:id="rId40"/>
    <p:sldId id="323" r:id="rId41"/>
    <p:sldId id="322" r:id="rId42"/>
    <p:sldId id="340" r:id="rId43"/>
    <p:sldId id="336" r:id="rId44"/>
    <p:sldId id="337" r:id="rId45"/>
    <p:sldId id="338" r:id="rId46"/>
    <p:sldId id="339" r:id="rId47"/>
    <p:sldId id="284" r:id="rId48"/>
  </p:sldIdLst>
  <p:sldSz cx="12188825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scadia Mono" panose="020B0609020000020004" pitchFamily="49" charset="0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SemiBold" panose="020B0706030804020204" pitchFamily="34" charset="0"/>
      <p:bold r:id="rId61"/>
      <p:boldItalic r:id="rId62"/>
    </p:embeddedFont>
  </p:embeddedFontLst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C314D"/>
    <a:srgbClr val="D0CECE"/>
    <a:srgbClr val="DB2C49"/>
    <a:srgbClr val="F1ACB8"/>
    <a:srgbClr val="01AE4C"/>
    <a:srgbClr val="548235"/>
    <a:srgbClr val="E2F0D9"/>
    <a:srgbClr val="BB2C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5B344-C1DF-483C-ACCE-B244A2817B3B}" v="369" dt="2023-02-25T21:10:00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440" y="66"/>
      </p:cViewPr>
      <p:guideLst>
        <p:guide orient="horz" pos="2160"/>
        <p:guide pos="38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2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F339-BFF8-4740-A42F-1EDF529375A0}" type="datetime1">
              <a:rPr lang="en-US" smtClean="0">
                <a:latin typeface="Open Sans" panose="020B0606030504020204" pitchFamily="34" charset="0"/>
              </a:rPr>
              <a:t>4/2/2023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C1B2D-583C-3445-8120-CB21055DBC4F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387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CD56FEFF-D2BD-E443-B50E-D5DABE5B66CF}" type="datetime1">
              <a:rPr lang="en-US" smtClean="0"/>
              <a:pPr/>
              <a:t>4/2/2023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0C8BCD50-0B28-4EBE-9BC6-D7A26B602B1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34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4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Szymon Ku</a:t>
            </a:r>
            <a:r>
              <a:rPr lang="pl-PL" dirty="0"/>
              <a:t>źniak and I am a Senior Sitecore Developer at Actum Digital.</a:t>
            </a:r>
          </a:p>
          <a:p>
            <a:r>
              <a:rPr lang="pl-PL" dirty="0"/>
              <a:t>My division helps the companies achieve their goals using Sitecore XP, Content Hub and Elastic Search.</a:t>
            </a:r>
          </a:p>
          <a:p>
            <a:r>
              <a:rPr lang="pl-PL" dirty="0"/>
              <a:t>I have also been named a Sitecore MVP for the year 2023.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17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And crop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07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And keep croping until they get the correct number of images.</a:t>
            </a:r>
          </a:p>
          <a:p>
            <a:r>
              <a:rPr lang="pl-PL" dirty="0"/>
              <a:t>How many?</a:t>
            </a:r>
          </a:p>
          <a:p>
            <a:r>
              <a:rPr lang="pl-PL" dirty="0"/>
              <a:t>Well, think of 3 or 4 types of the devices, and then different screen dimensions, such as Retina displays, which also adds resizing of the images to the equation.</a:t>
            </a:r>
          </a:p>
          <a:p>
            <a:r>
              <a:rPr lang="pl-PL" dirty="0"/>
              <a:t>And once they are done cropping, they need to upload all of this to the CMS.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51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Now, finally, they must select correct image for correct field, representing each of the SOURCE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71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 can imagine what would they think about the CMS, the </a:t>
            </a:r>
            <a:r>
              <a:rPr lang="pl-PL" dirty="0" err="1"/>
              <a:t>developers</a:t>
            </a:r>
            <a:r>
              <a:rPr lang="pl-PL" dirty="0"/>
              <a:t>, and </a:t>
            </a:r>
            <a:r>
              <a:rPr lang="pl-PL" dirty="0" err="1"/>
              <a:t>their</a:t>
            </a:r>
            <a:r>
              <a:rPr lang="pl-PL" dirty="0"/>
              <a:t> life in </a:t>
            </a:r>
            <a:r>
              <a:rPr lang="pl-PL" dirty="0" err="1"/>
              <a:t>general</a:t>
            </a:r>
            <a:r>
              <a:rPr lang="pl-PL" dirty="0"/>
              <a:t>, after spending a day </a:t>
            </a:r>
            <a:r>
              <a:rPr lang="pl-PL" dirty="0" err="1"/>
              <a:t>uploading</a:t>
            </a:r>
            <a:r>
              <a:rPr lang="pl-PL" dirty="0"/>
              <a:t> </a:t>
            </a:r>
            <a:r>
              <a:rPr lang="pl-PL" dirty="0" err="1"/>
              <a:t>bunch</a:t>
            </a:r>
            <a:r>
              <a:rPr lang="pl-PL" dirty="0"/>
              <a:t> of images where most of them is just a different version of the </a:t>
            </a:r>
            <a:r>
              <a:rPr lang="pl-PL" dirty="0" err="1"/>
              <a:t>handful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needed to </a:t>
            </a:r>
            <a:r>
              <a:rPr lang="pl-PL" dirty="0" err="1"/>
              <a:t>use</a:t>
            </a:r>
            <a:r>
              <a:rPr lang="pl-PL" dirty="0"/>
              <a:t> on the </a:t>
            </a:r>
            <a:r>
              <a:rPr lang="pl-PL" dirty="0" err="1"/>
              <a:t>page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76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Obviously, I’m exaggerating... a little, but this definitely shouldn’t work like that.</a:t>
            </a:r>
          </a:p>
          <a:p>
            <a:r>
              <a:rPr lang="pl-PL" dirty="0"/>
              <a:t>In the CMS, content editors should only select one image and the rest should happen automatically.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53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Let’s see how Content Hub can </a:t>
            </a:r>
            <a:r>
              <a:rPr lang="pl-PL" dirty="0" err="1"/>
              <a:t>help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hidden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the </a:t>
            </a:r>
            <a:r>
              <a:rPr lang="pl-PL" dirty="0" err="1"/>
              <a:t>bottom</a:t>
            </a:r>
            <a:r>
              <a:rPr lang="pl-PL" dirty="0"/>
              <a:t> of the </a:t>
            </a:r>
            <a:r>
              <a:rPr lang="pl-PL" dirty="0" err="1"/>
              <a:t>Manage</a:t>
            </a:r>
            <a:r>
              <a:rPr lang="pl-PL" dirty="0"/>
              <a:t> </a:t>
            </a:r>
            <a:r>
              <a:rPr lang="pl-PL" dirty="0" err="1"/>
              <a:t>section</a:t>
            </a:r>
            <a:r>
              <a:rPr lang="pl-PL" dirty="0"/>
              <a:t> in Content Hub, </a:t>
            </a:r>
            <a:r>
              <a:rPr lang="pl-PL" dirty="0" err="1"/>
              <a:t>called</a:t>
            </a:r>
            <a:r>
              <a:rPr lang="pl-PL" dirty="0"/>
              <a:t> „</a:t>
            </a:r>
            <a:r>
              <a:rPr lang="pl-PL" dirty="0" err="1"/>
              <a:t>Transformations</a:t>
            </a:r>
            <a:r>
              <a:rPr lang="pl-PL" dirty="0"/>
              <a:t>”.</a:t>
            </a:r>
          </a:p>
          <a:p>
            <a:r>
              <a:rPr lang="pl-PL" dirty="0"/>
              <a:t>It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apply</a:t>
            </a:r>
            <a:r>
              <a:rPr lang="pl-PL" dirty="0"/>
              <a:t> </a:t>
            </a:r>
            <a:r>
              <a:rPr lang="pl-PL" dirty="0" err="1"/>
              <a:t>globally</a:t>
            </a:r>
            <a:r>
              <a:rPr lang="pl-PL" dirty="0"/>
              <a:t> </a:t>
            </a:r>
            <a:r>
              <a:rPr lang="pl-PL" dirty="0" err="1"/>
              <a:t>configured</a:t>
            </a:r>
            <a:r>
              <a:rPr lang="pl-PL" dirty="0"/>
              <a:t>, </a:t>
            </a:r>
            <a:r>
              <a:rPr lang="pl-PL" dirty="0" err="1"/>
              <a:t>dynamic</a:t>
            </a:r>
            <a:r>
              <a:rPr lang="pl-PL" dirty="0"/>
              <a:t> </a:t>
            </a:r>
            <a:r>
              <a:rPr lang="pl-PL" dirty="0" err="1"/>
              <a:t>renderings</a:t>
            </a:r>
            <a:r>
              <a:rPr lang="pl-PL" dirty="0"/>
              <a:t> to the single public link,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allowing</a:t>
            </a:r>
            <a:r>
              <a:rPr lang="pl-PL" dirty="0"/>
              <a:t>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transform</a:t>
            </a:r>
            <a:r>
              <a:rPr lang="pl-PL" dirty="0"/>
              <a:t> one public link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images</a:t>
            </a:r>
            <a:r>
              <a:rPr lang="pl-PL" dirty="0"/>
              <a:t>.</a:t>
            </a:r>
          </a:p>
          <a:p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transformation</a:t>
            </a:r>
            <a:r>
              <a:rPr lang="pl-PL" dirty="0"/>
              <a:t> </a:t>
            </a:r>
            <a:r>
              <a:rPr lang="pl-PL" dirty="0" err="1"/>
              <a:t>consits</a:t>
            </a:r>
            <a:r>
              <a:rPr lang="pl-PL" dirty="0"/>
              <a:t> of a </a:t>
            </a:r>
            <a:r>
              <a:rPr lang="pl-PL" dirty="0" err="1"/>
              <a:t>name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reference</a:t>
            </a:r>
            <a:r>
              <a:rPr lang="pl-PL" dirty="0"/>
              <a:t> the </a:t>
            </a:r>
            <a:r>
              <a:rPr lang="pl-PL" dirty="0" err="1"/>
              <a:t>transformation</a:t>
            </a:r>
            <a:r>
              <a:rPr lang="pl-PL" dirty="0"/>
              <a:t> (by </a:t>
            </a:r>
            <a:r>
              <a:rPr lang="pl-PL" dirty="0" err="1"/>
              <a:t>adding</a:t>
            </a:r>
            <a:r>
              <a:rPr lang="pl-PL" dirty="0"/>
              <a:t> &amp;t=[</a:t>
            </a:r>
            <a:r>
              <a:rPr lang="pl-PL" dirty="0" err="1"/>
              <a:t>name</a:t>
            </a:r>
            <a:r>
              <a:rPr lang="pl-PL" dirty="0"/>
              <a:t>] to the </a:t>
            </a:r>
            <a:r>
              <a:rPr lang="pl-PL" dirty="0" err="1"/>
              <a:t>query</a:t>
            </a:r>
            <a:r>
              <a:rPr lang="pl-PL" dirty="0"/>
              <a:t> string, </a:t>
            </a:r>
            <a:r>
              <a:rPr lang="pl-PL" dirty="0" err="1"/>
              <a:t>dimensions</a:t>
            </a:r>
            <a:r>
              <a:rPr lang="pl-PL" dirty="0"/>
              <a:t> and the </a:t>
            </a:r>
            <a:r>
              <a:rPr lang="pl-PL" dirty="0" err="1"/>
              <a:t>crop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crop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differentiator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, </a:t>
            </a:r>
            <a:r>
              <a:rPr lang="pl-PL" dirty="0" err="1"/>
              <a:t>since</a:t>
            </a:r>
            <a:r>
              <a:rPr lang="pl-PL" dirty="0"/>
              <a:t> the Smart </a:t>
            </a:r>
            <a:r>
              <a:rPr lang="pl-PL" dirty="0" err="1"/>
              <a:t>Crop</a:t>
            </a:r>
            <a:r>
              <a:rPr lang="pl-PL" dirty="0"/>
              <a:t> </a:t>
            </a:r>
            <a:r>
              <a:rPr lang="pl-PL" dirty="0" err="1"/>
              <a:t>mode</a:t>
            </a:r>
            <a:r>
              <a:rPr lang="pl-PL" dirty="0"/>
              <a:t> </a:t>
            </a:r>
            <a:r>
              <a:rPr lang="pl-PL" dirty="0" err="1"/>
              <a:t>gives</a:t>
            </a:r>
            <a:r>
              <a:rPr lang="pl-PL" dirty="0"/>
              <a:t> the CH </a:t>
            </a:r>
            <a:r>
              <a:rPr lang="pl-PL" dirty="0" err="1"/>
              <a:t>freedom</a:t>
            </a:r>
            <a:r>
              <a:rPr lang="pl-PL" dirty="0"/>
              <a:t> to </a:t>
            </a:r>
            <a:r>
              <a:rPr lang="pl-PL" dirty="0" err="1"/>
              <a:t>select</a:t>
            </a:r>
            <a:r>
              <a:rPr lang="pl-PL" dirty="0"/>
              <a:t> </a:t>
            </a:r>
            <a:r>
              <a:rPr lang="pl-PL" dirty="0" err="1"/>
              <a:t>subject</a:t>
            </a:r>
            <a:r>
              <a:rPr lang="pl-PL" dirty="0"/>
              <a:t> of the image and </a:t>
            </a:r>
            <a:r>
              <a:rPr lang="pl-PL" dirty="0" err="1"/>
              <a:t>put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in the </a:t>
            </a:r>
            <a:r>
              <a:rPr lang="pl-PL" dirty="0" err="1"/>
              <a:t>center</a:t>
            </a:r>
            <a:r>
              <a:rPr lang="pl-PL" dirty="0"/>
              <a:t> of the </a:t>
            </a:r>
            <a:r>
              <a:rPr lang="pl-PL" dirty="0" err="1"/>
              <a:t>crop</a:t>
            </a:r>
            <a:r>
              <a:rPr lang="pl-PL" dirty="0"/>
              <a:t> </a:t>
            </a:r>
            <a:r>
              <a:rPr lang="pl-PL" dirty="0" err="1"/>
              <a:t>box</a:t>
            </a:r>
            <a:r>
              <a:rPr lang="pl-PL" dirty="0"/>
              <a:t>.</a:t>
            </a:r>
          </a:p>
          <a:p>
            <a:r>
              <a:rPr lang="pl-PL" dirty="0"/>
              <a:t>For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of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, </a:t>
            </a:r>
            <a:r>
              <a:rPr lang="pl-PL" dirty="0" err="1"/>
              <a:t>please</a:t>
            </a:r>
            <a:r>
              <a:rPr lang="pl-PL" dirty="0"/>
              <a:t> </a:t>
            </a:r>
            <a:r>
              <a:rPr lang="pl-PL" dirty="0" err="1"/>
              <a:t>refer</a:t>
            </a:r>
            <a:r>
              <a:rPr lang="pl-PL" dirty="0"/>
              <a:t> to the </a:t>
            </a:r>
            <a:r>
              <a:rPr lang="pl-PL" dirty="0" err="1"/>
              <a:t>ResponsiveImages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in the </a:t>
            </a:r>
            <a:r>
              <a:rPr lang="pl-PL" dirty="0" err="1"/>
              <a:t>repository</a:t>
            </a:r>
            <a:r>
              <a:rPr lang="pl-PL" dirty="0"/>
              <a:t> and </a:t>
            </a:r>
            <a:r>
              <a:rPr lang="pl-PL" dirty="0" err="1"/>
              <a:t>follow</a:t>
            </a:r>
            <a:r>
              <a:rPr lang="pl-PL" dirty="0"/>
              <a:t> the </a:t>
            </a:r>
            <a:r>
              <a:rPr lang="pl-PL" dirty="0" err="1"/>
              <a:t>instructions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203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 </a:t>
            </a:r>
            <a:r>
              <a:rPr lang="pl-PL" dirty="0" err="1"/>
              <a:t>hope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recognize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schema</a:t>
            </a:r>
            <a:r>
              <a:rPr lang="pl-PL" dirty="0"/>
              <a:t> –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crisis</a:t>
            </a:r>
            <a:r>
              <a:rPr lang="pl-PL" dirty="0"/>
              <a:t> and the </a:t>
            </a:r>
            <a:r>
              <a:rPr lang="pl-PL" dirty="0" err="1"/>
              <a:t>solution</a:t>
            </a:r>
            <a:r>
              <a:rPr lang="pl-PL" dirty="0"/>
              <a:t> we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– Sitecore’s Content Hub.</a:t>
            </a:r>
          </a:p>
          <a:p>
            <a:r>
              <a:rPr lang="pl-PL" dirty="0"/>
              <a:t>In order to </a:t>
            </a:r>
            <a:r>
              <a:rPr lang="pl-PL" dirty="0" err="1"/>
              <a:t>avoid</a:t>
            </a:r>
            <a:r>
              <a:rPr lang="pl-PL" dirty="0"/>
              <a:t> the mess of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sources</a:t>
            </a:r>
            <a:r>
              <a:rPr lang="pl-PL" dirty="0"/>
              <a:t> </a:t>
            </a:r>
            <a:r>
              <a:rPr lang="pl-PL" dirty="0" err="1"/>
              <a:t>talking</a:t>
            </a:r>
            <a:r>
              <a:rPr lang="pl-PL" dirty="0"/>
              <a:t> to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published</a:t>
            </a:r>
            <a:r>
              <a:rPr lang="pl-PL" dirty="0"/>
              <a:t> on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channels</a:t>
            </a:r>
            <a:r>
              <a:rPr lang="pl-PL" dirty="0"/>
              <a:t>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centralized</a:t>
            </a:r>
            <a:r>
              <a:rPr lang="pl-PL" dirty="0"/>
              <a:t> system,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gather</a:t>
            </a:r>
            <a:r>
              <a:rPr lang="pl-PL" dirty="0"/>
              <a:t>, </a:t>
            </a:r>
            <a:r>
              <a:rPr lang="pl-PL" dirty="0" err="1"/>
              <a:t>refine</a:t>
            </a:r>
            <a:r>
              <a:rPr lang="pl-PL" dirty="0"/>
              <a:t> and </a:t>
            </a:r>
            <a:r>
              <a:rPr lang="pl-PL" dirty="0" err="1"/>
              <a:t>publish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whenever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to be </a:t>
            </a:r>
            <a:r>
              <a:rPr lang="pl-PL" dirty="0" err="1"/>
              <a:t>published</a:t>
            </a:r>
            <a:r>
              <a:rPr lang="pl-PL" dirty="0"/>
              <a:t>.</a:t>
            </a:r>
          </a:p>
          <a:p>
            <a:r>
              <a:rPr lang="pl-PL" dirty="0" err="1"/>
              <a:t>Easy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Well</a:t>
            </a:r>
            <a:r>
              <a:rPr lang="pl-PL" dirty="0"/>
              <a:t>,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certainly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.</a:t>
            </a:r>
          </a:p>
          <a:p>
            <a:r>
              <a:rPr lang="pl-PL" dirty="0" err="1"/>
              <a:t>Each</a:t>
            </a:r>
            <a:r>
              <a:rPr lang="pl-PL" dirty="0"/>
              <a:t> system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frely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Content </a:t>
            </a:r>
            <a:r>
              <a:rPr lang="pl-PL" dirty="0" err="1"/>
              <a:t>Hub’s</a:t>
            </a:r>
            <a:r>
              <a:rPr lang="pl-PL" dirty="0"/>
              <a:t> API to </a:t>
            </a:r>
            <a:r>
              <a:rPr lang="pl-PL" dirty="0" err="1"/>
              <a:t>synchronize</a:t>
            </a:r>
            <a:r>
              <a:rPr lang="pl-PL" dirty="0"/>
              <a:t> the </a:t>
            </a:r>
            <a:r>
              <a:rPr lang="pl-PL" dirty="0" err="1"/>
              <a:t>content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, </a:t>
            </a:r>
            <a:r>
              <a:rPr lang="pl-PL" dirty="0" err="1"/>
              <a:t>originally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owns</a:t>
            </a:r>
            <a:r>
              <a:rPr lang="pl-PL" dirty="0"/>
              <a:t> the data, and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knows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data </a:t>
            </a:r>
            <a:r>
              <a:rPr lang="pl-PL" dirty="0" err="1"/>
              <a:t>changed</a:t>
            </a:r>
            <a:r>
              <a:rPr lang="pl-PL" dirty="0"/>
              <a:t> and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send</a:t>
            </a:r>
            <a:r>
              <a:rPr lang="pl-PL" dirty="0"/>
              <a:t> to Content Hub.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It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on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.</a:t>
            </a:r>
          </a:p>
          <a:p>
            <a:r>
              <a:rPr lang="pl-PL" dirty="0"/>
              <a:t>How do the </a:t>
            </a:r>
            <a:r>
              <a:rPr lang="pl-PL" dirty="0" err="1"/>
              <a:t>channels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to </a:t>
            </a:r>
            <a:r>
              <a:rPr lang="pl-PL" dirty="0" err="1"/>
              <a:t>get</a:t>
            </a:r>
            <a:r>
              <a:rPr lang="pl-PL" dirty="0"/>
              <a:t> the data?</a:t>
            </a:r>
          </a:p>
          <a:p>
            <a:r>
              <a:rPr lang="pl-PL" dirty="0" err="1"/>
              <a:t>Should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poll</a:t>
            </a:r>
            <a:r>
              <a:rPr lang="pl-PL" dirty="0"/>
              <a:t> Content Hub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to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anything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38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Obviously</a:t>
            </a:r>
            <a:r>
              <a:rPr lang="pl-PL" dirty="0"/>
              <a:t> not, and </a:t>
            </a:r>
            <a:r>
              <a:rPr lang="pl-PL" dirty="0" err="1"/>
              <a:t>this</a:t>
            </a:r>
            <a:r>
              <a:rPr lang="pl-PL" dirty="0"/>
              <a:t> problem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old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got</a:t>
            </a:r>
            <a:r>
              <a:rPr lang="pl-PL" dirty="0"/>
              <a:t> a </a:t>
            </a:r>
            <a:r>
              <a:rPr lang="pl-PL" dirty="0" err="1"/>
              <a:t>fancy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 „Hollywood </a:t>
            </a:r>
            <a:r>
              <a:rPr lang="pl-PL" dirty="0" err="1"/>
              <a:t>Principle</a:t>
            </a:r>
            <a:r>
              <a:rPr lang="pl-PL" dirty="0"/>
              <a:t>”.</a:t>
            </a:r>
          </a:p>
          <a:p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actor</a:t>
            </a:r>
            <a:r>
              <a:rPr lang="pl-PL" dirty="0"/>
              <a:t> </a:t>
            </a:r>
            <a:r>
              <a:rPr lang="pl-PL" dirty="0" err="1"/>
              <a:t>wants</a:t>
            </a:r>
            <a:r>
              <a:rPr lang="pl-PL" dirty="0"/>
              <a:t> a role in a </a:t>
            </a:r>
            <a:r>
              <a:rPr lang="pl-PL" dirty="0" err="1"/>
              <a:t>movie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contact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agent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suitable</a:t>
            </a:r>
            <a:r>
              <a:rPr lang="pl-PL" dirty="0"/>
              <a:t>.</a:t>
            </a:r>
          </a:p>
          <a:p>
            <a:r>
              <a:rPr lang="pl-PL" dirty="0"/>
              <a:t>But </a:t>
            </a:r>
            <a:r>
              <a:rPr lang="pl-PL" dirty="0" err="1"/>
              <a:t>actors</a:t>
            </a:r>
            <a:r>
              <a:rPr lang="pl-PL" dirty="0"/>
              <a:t> </a:t>
            </a:r>
            <a:r>
              <a:rPr lang="pl-PL" dirty="0" err="1"/>
              <a:t>can’t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the agent </a:t>
            </a:r>
            <a:r>
              <a:rPr lang="pl-PL" dirty="0" err="1"/>
              <a:t>couple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 a </a:t>
            </a:r>
            <a:r>
              <a:rPr lang="pl-PL" dirty="0" err="1"/>
              <a:t>day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the agent </a:t>
            </a:r>
            <a:r>
              <a:rPr lang="pl-PL" dirty="0" err="1"/>
              <a:t>will</a:t>
            </a:r>
            <a:r>
              <a:rPr lang="pl-PL" dirty="0"/>
              <a:t> not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to </a:t>
            </a:r>
            <a:r>
              <a:rPr lang="pl-PL" dirty="0" err="1"/>
              <a:t>search</a:t>
            </a:r>
            <a:r>
              <a:rPr lang="pl-PL" dirty="0"/>
              <a:t> for the role,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do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responding</a:t>
            </a:r>
            <a:r>
              <a:rPr lang="pl-PL" dirty="0"/>
              <a:t> for </a:t>
            </a:r>
            <a:r>
              <a:rPr lang="pl-PL" dirty="0" err="1"/>
              <a:t>actors</a:t>
            </a:r>
            <a:r>
              <a:rPr lang="pl-PL" dirty="0"/>
              <a:t>’ </a:t>
            </a:r>
            <a:r>
              <a:rPr lang="pl-PL" dirty="0" err="1"/>
              <a:t>calls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actors</a:t>
            </a:r>
            <a:r>
              <a:rPr lang="pl-PL" dirty="0"/>
              <a:t> </a:t>
            </a:r>
            <a:r>
              <a:rPr lang="pl-PL" dirty="0" err="1"/>
              <a:t>patiently</a:t>
            </a:r>
            <a:r>
              <a:rPr lang="pl-PL" dirty="0"/>
              <a:t> </a:t>
            </a:r>
            <a:r>
              <a:rPr lang="pl-PL" dirty="0" err="1"/>
              <a:t>wait</a:t>
            </a:r>
            <a:r>
              <a:rPr lang="pl-PL" dirty="0"/>
              <a:t> for the </a:t>
            </a:r>
            <a:r>
              <a:rPr lang="pl-PL" dirty="0" err="1"/>
              <a:t>call</a:t>
            </a:r>
            <a:r>
              <a:rPr lang="pl-PL" dirty="0"/>
              <a:t> from the agent.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49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How you can use Content Hub to get truly responsive images without annoying your content editors.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231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,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channels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actors</a:t>
            </a:r>
            <a:r>
              <a:rPr lang="pl-PL" dirty="0"/>
              <a:t> and </a:t>
            </a:r>
            <a:r>
              <a:rPr lang="pl-PL" dirty="0" err="1"/>
              <a:t>content</a:t>
            </a:r>
            <a:r>
              <a:rPr lang="pl-PL" dirty="0"/>
              <a:t> hub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agent.</a:t>
            </a:r>
          </a:p>
          <a:p>
            <a:r>
              <a:rPr lang="pl-PL" dirty="0"/>
              <a:t>But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091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the </a:t>
            </a:r>
            <a:r>
              <a:rPr lang="pl-PL" dirty="0" err="1"/>
              <a:t>way</a:t>
            </a:r>
            <a:r>
              <a:rPr lang="pl-PL" dirty="0"/>
              <a:t> Sitecore Connector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implemented</a:t>
            </a:r>
            <a:r>
              <a:rPr lang="pl-PL" dirty="0"/>
              <a:t>.</a:t>
            </a:r>
          </a:p>
          <a:p>
            <a:r>
              <a:rPr lang="pl-PL" dirty="0"/>
              <a:t>Sitecore Connector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Service Bus,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natively</a:t>
            </a:r>
            <a:r>
              <a:rPr lang="pl-PL" dirty="0"/>
              <a:t> </a:t>
            </a:r>
            <a:r>
              <a:rPr lang="pl-PL" dirty="0" err="1"/>
              <a:t>supported</a:t>
            </a:r>
            <a:r>
              <a:rPr lang="pl-PL" dirty="0"/>
              <a:t> by Content Hub to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notifications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changed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pl-PL" dirty="0"/>
              <a:t>.</a:t>
            </a:r>
          </a:p>
          <a:p>
            <a:r>
              <a:rPr lang="pl-PL" dirty="0" err="1"/>
              <a:t>Such</a:t>
            </a:r>
            <a:r>
              <a:rPr lang="pl-PL" dirty="0"/>
              <a:t> </a:t>
            </a:r>
            <a:r>
              <a:rPr lang="pl-PL" dirty="0" err="1"/>
              <a:t>notification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lightweight</a:t>
            </a:r>
            <a:r>
              <a:rPr lang="pl-PL" dirty="0"/>
              <a:t> </a:t>
            </a:r>
            <a:r>
              <a:rPr lang="pl-PL" dirty="0" err="1"/>
              <a:t>message</a:t>
            </a:r>
            <a:r>
              <a:rPr lang="pl-PL" dirty="0"/>
              <a:t> with the </a:t>
            </a:r>
            <a:r>
              <a:rPr lang="pl-PL" dirty="0" err="1"/>
              <a:t>entity</a:t>
            </a:r>
            <a:r>
              <a:rPr lang="pl-PL" dirty="0"/>
              <a:t> ID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changed</a:t>
            </a:r>
            <a:r>
              <a:rPr lang="pl-PL" dirty="0"/>
              <a:t>.</a:t>
            </a:r>
          </a:p>
          <a:p>
            <a:r>
              <a:rPr lang="pl-PL" dirty="0" err="1"/>
              <a:t>When</a:t>
            </a:r>
            <a:r>
              <a:rPr lang="pl-PL" dirty="0"/>
              <a:t> the </a:t>
            </a:r>
            <a:r>
              <a:rPr lang="pl-PL" dirty="0" err="1"/>
              <a:t>connector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changed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synchronize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API to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data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from the </a:t>
            </a:r>
            <a:r>
              <a:rPr lang="pl-PL" dirty="0" err="1"/>
              <a:t>changed</a:t>
            </a:r>
            <a:r>
              <a:rPr lang="pl-PL" dirty="0"/>
              <a:t> </a:t>
            </a:r>
            <a:r>
              <a:rPr lang="pl-PL" dirty="0" err="1"/>
              <a:t>entity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53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might</a:t>
            </a:r>
            <a:r>
              <a:rPr lang="pl-PL" dirty="0"/>
              <a:t> be </a:t>
            </a:r>
            <a:r>
              <a:rPr lang="pl-PL" dirty="0" err="1"/>
              <a:t>mutlitple</a:t>
            </a:r>
            <a:r>
              <a:rPr lang="pl-PL" dirty="0"/>
              <a:t> </a:t>
            </a:r>
            <a:r>
              <a:rPr lang="pl-PL" dirty="0" err="1"/>
              <a:t>channels</a:t>
            </a:r>
            <a:r>
              <a:rPr lang="pl-PL" dirty="0"/>
              <a:t> and </a:t>
            </a:r>
            <a:r>
              <a:rPr lang="pl-PL" dirty="0" err="1"/>
              <a:t>regular</a:t>
            </a:r>
            <a:r>
              <a:rPr lang="pl-PL" dirty="0"/>
              <a:t> one to one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soon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problematic</a:t>
            </a:r>
            <a:r>
              <a:rPr lang="pl-PL" dirty="0"/>
              <a:t>.</a:t>
            </a:r>
          </a:p>
          <a:p>
            <a:r>
              <a:rPr lang="pl-PL" dirty="0" err="1"/>
              <a:t>Fortunately</a:t>
            </a:r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Service Bus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solution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of </a:t>
            </a:r>
            <a:r>
              <a:rPr lang="pl-PL" dirty="0" err="1"/>
              <a:t>course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adapted</a:t>
            </a:r>
            <a:r>
              <a:rPr lang="pl-PL" dirty="0"/>
              <a:t> by Sitecore Connector.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</a:t>
            </a:r>
            <a:r>
              <a:rPr lang="pl-PL" dirty="0" err="1"/>
              <a:t>Topics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370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topis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pretty</a:t>
            </a:r>
            <a:r>
              <a:rPr lang="pl-PL" dirty="0"/>
              <a:t> much </a:t>
            </a:r>
            <a:r>
              <a:rPr lang="pl-PL" dirty="0" err="1"/>
              <a:t>queues</a:t>
            </a:r>
            <a:r>
              <a:rPr lang="pl-PL" dirty="0"/>
              <a:t> on </a:t>
            </a:r>
            <a:r>
              <a:rPr lang="pl-PL" dirty="0" err="1"/>
              <a:t>steroids</a:t>
            </a:r>
            <a:r>
              <a:rPr lang="pl-PL" dirty="0"/>
              <a:t>.</a:t>
            </a:r>
          </a:p>
          <a:p>
            <a:r>
              <a:rPr lang="pl-PL" dirty="0"/>
              <a:t>Queue </a:t>
            </a:r>
            <a:r>
              <a:rPr lang="pl-PL" dirty="0" err="1"/>
              <a:t>supports</a:t>
            </a:r>
            <a:r>
              <a:rPr lang="pl-PL" dirty="0"/>
              <a:t> one to one </a:t>
            </a:r>
            <a:r>
              <a:rPr lang="pl-PL" dirty="0" err="1"/>
              <a:t>communication</a:t>
            </a:r>
            <a:r>
              <a:rPr lang="pl-PL" dirty="0"/>
              <a:t>, </a:t>
            </a:r>
            <a:r>
              <a:rPr lang="pl-PL" dirty="0" err="1"/>
              <a:t>where</a:t>
            </a:r>
            <a:r>
              <a:rPr lang="pl-PL" dirty="0"/>
              <a:t> one </a:t>
            </a:r>
            <a:r>
              <a:rPr lang="pl-PL" dirty="0" err="1"/>
              <a:t>sender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 with one </a:t>
            </a:r>
            <a:r>
              <a:rPr lang="pl-PL" dirty="0" err="1"/>
              <a:t>receiver</a:t>
            </a:r>
            <a:r>
              <a:rPr lang="pl-PL" dirty="0"/>
              <a:t> (and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one </a:t>
            </a:r>
            <a:r>
              <a:rPr lang="pl-PL" dirty="0" err="1"/>
              <a:t>receiver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compete</a:t>
            </a:r>
            <a:r>
              <a:rPr lang="pl-PL" dirty="0"/>
              <a:t> for the </a:t>
            </a:r>
            <a:r>
              <a:rPr lang="pl-PL" dirty="0" err="1"/>
              <a:t>message</a:t>
            </a:r>
            <a:r>
              <a:rPr lang="pl-PL" dirty="0"/>
              <a:t>).</a:t>
            </a:r>
          </a:p>
          <a:p>
            <a:r>
              <a:rPr lang="pl-PL" dirty="0" err="1"/>
              <a:t>Topics</a:t>
            </a:r>
            <a:r>
              <a:rPr lang="pl-PL" dirty="0"/>
              <a:t> suport one to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subscriptions</a:t>
            </a:r>
            <a:r>
              <a:rPr lang="pl-PL" dirty="0"/>
              <a:t>, </a:t>
            </a:r>
            <a:r>
              <a:rPr lang="pl-PL" dirty="0" err="1"/>
              <a:t>allowing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one </a:t>
            </a:r>
            <a:r>
              <a:rPr lang="pl-PL" dirty="0" err="1"/>
              <a:t>receiver</a:t>
            </a:r>
            <a:r>
              <a:rPr lang="pl-PL" dirty="0"/>
              <a:t>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message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763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demo </a:t>
            </a:r>
            <a:r>
              <a:rPr lang="pl-PL" dirty="0" err="1"/>
              <a:t>assumes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working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Content Hub and Sitecore XP </a:t>
            </a:r>
            <a:r>
              <a:rPr lang="pl-PL" dirty="0" err="1"/>
              <a:t>instance</a:t>
            </a:r>
            <a:r>
              <a:rPr lang="pl-PL" dirty="0"/>
              <a:t>.</a:t>
            </a:r>
          </a:p>
          <a:p>
            <a:r>
              <a:rPr lang="pl-PL" dirty="0"/>
              <a:t>For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details</a:t>
            </a:r>
            <a:r>
              <a:rPr lang="pl-PL" dirty="0"/>
              <a:t> on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blog post: https://skuzniak.github.io/2022/10/24/connect-content-hub-with-sitecore</a:t>
            </a:r>
          </a:p>
          <a:p>
            <a:r>
              <a:rPr lang="pl-PL" dirty="0"/>
              <a:t>In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, in order to </a:t>
            </a:r>
            <a:r>
              <a:rPr lang="pl-PL" dirty="0" err="1"/>
              <a:t>introduce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,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to be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subscription</a:t>
            </a:r>
            <a:r>
              <a:rPr lang="pl-PL" dirty="0"/>
              <a:t> and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 string and </a:t>
            </a:r>
            <a:r>
              <a:rPr lang="pl-PL" dirty="0" err="1"/>
              <a:t>subsription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.</a:t>
            </a:r>
          </a:p>
          <a:p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in the </a:t>
            </a:r>
            <a:r>
              <a:rPr lang="pl-PL" dirty="0" err="1"/>
              <a:t>ContentHubConsumer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listening</a:t>
            </a:r>
            <a:r>
              <a:rPr lang="pl-PL" dirty="0"/>
              <a:t> on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 from Content Hub.</a:t>
            </a:r>
          </a:p>
          <a:p>
            <a:r>
              <a:rPr lang="pl-PL" dirty="0"/>
              <a:t>And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setting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anyting</a:t>
            </a:r>
            <a:r>
              <a:rPr lang="pl-PL" dirty="0"/>
              <a:t> on the Content Hub </a:t>
            </a:r>
            <a:r>
              <a:rPr lang="pl-PL" dirty="0" err="1"/>
              <a:t>side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84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Sitecore CMP </a:t>
            </a:r>
            <a:r>
              <a:rPr lang="pl-PL" dirty="0" err="1"/>
              <a:t>connector</a:t>
            </a:r>
            <a:r>
              <a:rPr lang="pl-PL" dirty="0"/>
              <a:t> </a:t>
            </a:r>
            <a:r>
              <a:rPr lang="pl-PL" dirty="0" err="1"/>
              <a:t>offers</a:t>
            </a:r>
            <a:r>
              <a:rPr lang="pl-PL" dirty="0"/>
              <a:t> to </a:t>
            </a:r>
            <a:r>
              <a:rPr lang="pl-PL" dirty="0" err="1"/>
              <a:t>synchronize</a:t>
            </a:r>
            <a:r>
              <a:rPr lang="pl-PL" dirty="0"/>
              <a:t> </a:t>
            </a:r>
            <a:r>
              <a:rPr lang="pl-PL" dirty="0" err="1"/>
              <a:t>basic</a:t>
            </a:r>
            <a:r>
              <a:rPr lang="pl-PL" dirty="0"/>
              <a:t> </a:t>
            </a:r>
            <a:r>
              <a:rPr lang="pl-PL" dirty="0" err="1"/>
              <a:t>elements</a:t>
            </a:r>
            <a:r>
              <a:rPr lang="pl-PL" dirty="0"/>
              <a:t> of the Content module,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relations.</a:t>
            </a:r>
          </a:p>
          <a:p>
            <a:r>
              <a:rPr lang="pl-PL" dirty="0"/>
              <a:t>In </a:t>
            </a:r>
            <a:r>
              <a:rPr lang="pl-PL" dirty="0" err="1"/>
              <a:t>theory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synchronize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entites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Products, but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major problem – the </a:t>
            </a:r>
            <a:r>
              <a:rPr lang="pl-PL" dirty="0" err="1"/>
              <a:t>connector</a:t>
            </a:r>
            <a:r>
              <a:rPr lang="pl-PL" dirty="0"/>
              <a:t> </a:t>
            </a:r>
            <a:r>
              <a:rPr lang="pl-PL" dirty="0" err="1"/>
              <a:t>supports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single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properties</a:t>
            </a:r>
            <a:r>
              <a:rPr lang="pl-PL" dirty="0"/>
              <a:t>.</a:t>
            </a:r>
          </a:p>
          <a:p>
            <a:r>
              <a:rPr lang="pl-PL" dirty="0"/>
              <a:t>With Products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multilingual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option</a:t>
            </a:r>
            <a:r>
              <a:rPr lang="pl-PL" dirty="0"/>
              <a:t> as </a:t>
            </a:r>
            <a:r>
              <a:rPr lang="pl-PL" dirty="0" err="1"/>
              <a:t>useless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impossible</a:t>
            </a:r>
            <a:r>
              <a:rPr lang="pl-PL" dirty="0"/>
              <a:t> to </a:t>
            </a:r>
            <a:r>
              <a:rPr lang="pl-PL" dirty="0" err="1"/>
              <a:t>synchronize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pl-PL" dirty="0"/>
              <a:t> </a:t>
            </a:r>
            <a:r>
              <a:rPr lang="pl-PL" dirty="0" err="1"/>
              <a:t>attachments</a:t>
            </a:r>
            <a:r>
              <a:rPr lang="pl-PL" dirty="0"/>
              <a:t>, most </a:t>
            </a:r>
            <a:r>
              <a:rPr lang="pl-PL" dirty="0" err="1"/>
              <a:t>probably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of </a:t>
            </a:r>
            <a:r>
              <a:rPr lang="pl-PL" dirty="0" err="1"/>
              <a:t>technical</a:t>
            </a:r>
            <a:r>
              <a:rPr lang="pl-PL" dirty="0"/>
              <a:t> </a:t>
            </a:r>
            <a:r>
              <a:rPr lang="pl-PL" dirty="0" err="1"/>
              <a:t>difficulties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151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However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worth</a:t>
            </a:r>
            <a:r>
              <a:rPr lang="pl-PL" dirty="0"/>
              <a:t> </a:t>
            </a:r>
            <a:r>
              <a:rPr lang="pl-PL" dirty="0" err="1"/>
              <a:t>pointing</a:t>
            </a:r>
            <a:r>
              <a:rPr lang="pl-PL" dirty="0"/>
              <a:t> out </a:t>
            </a:r>
            <a:r>
              <a:rPr lang="pl-PL" dirty="0" err="1"/>
              <a:t>that</a:t>
            </a:r>
            <a:r>
              <a:rPr lang="pl-PL" dirty="0"/>
              <a:t> Sitecore CMP Connector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pipeline</a:t>
            </a:r>
            <a:r>
              <a:rPr lang="pl-PL" dirty="0"/>
              <a:t> and a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processor</a:t>
            </a:r>
            <a:r>
              <a:rPr lang="pl-PL" dirty="0"/>
              <a:t>.</a:t>
            </a:r>
          </a:p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easily</a:t>
            </a:r>
            <a:r>
              <a:rPr lang="pl-PL" dirty="0"/>
              <a:t> </a:t>
            </a:r>
            <a:r>
              <a:rPr lang="pl-PL" dirty="0" err="1"/>
              <a:t>extended</a:t>
            </a:r>
            <a:r>
              <a:rPr lang="pl-PL" dirty="0"/>
              <a:t> with </a:t>
            </a:r>
            <a:r>
              <a:rPr lang="pl-PL" dirty="0" err="1"/>
              <a:t>custom</a:t>
            </a:r>
            <a:r>
              <a:rPr lang="pl-PL" dirty="0"/>
              <a:t> one.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144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plan to </a:t>
            </a:r>
            <a:r>
              <a:rPr lang="pl-PL" dirty="0" err="1"/>
              <a:t>extend</a:t>
            </a:r>
            <a:r>
              <a:rPr lang="pl-PL" dirty="0"/>
              <a:t> the </a:t>
            </a:r>
            <a:r>
              <a:rPr lang="pl-PL" dirty="0" err="1"/>
              <a:t>connector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:</a:t>
            </a:r>
          </a:p>
          <a:p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templates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let</a:t>
            </a:r>
            <a:r>
              <a:rPr lang="pl-PL" dirty="0"/>
              <a:t> me </a:t>
            </a:r>
            <a:r>
              <a:rPr lang="pl-PL" dirty="0" err="1"/>
              <a:t>decide</a:t>
            </a:r>
            <a:r>
              <a:rPr lang="pl-PL" dirty="0"/>
              <a:t> </a:t>
            </a:r>
            <a:r>
              <a:rPr lang="pl-PL" dirty="0" err="1"/>
              <a:t>wether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my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processor</a:t>
            </a:r>
            <a:r>
              <a:rPr lang="pl-PL" dirty="0"/>
              <a:t> </a:t>
            </a:r>
            <a:r>
              <a:rPr lang="pl-PL" dirty="0" err="1"/>
              <a:t>or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578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The demo </a:t>
            </a:r>
            <a:r>
              <a:rPr lang="pl-PL" dirty="0" err="1"/>
              <a:t>assumes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working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Content Hub and Sitecore XP </a:t>
            </a:r>
            <a:r>
              <a:rPr lang="pl-PL" dirty="0" err="1"/>
              <a:t>instance</a:t>
            </a:r>
            <a:r>
              <a:rPr lang="pl-PL" dirty="0"/>
              <a:t>.</a:t>
            </a:r>
          </a:p>
          <a:p>
            <a:r>
              <a:rPr lang="pl-PL" dirty="0"/>
              <a:t>For a </a:t>
            </a:r>
            <a:r>
              <a:rPr lang="pl-PL" dirty="0" err="1"/>
              <a:t>detailed</a:t>
            </a:r>
            <a:r>
              <a:rPr lang="pl-PL" dirty="0"/>
              <a:t> </a:t>
            </a:r>
            <a:r>
              <a:rPr lang="pl-PL" dirty="0" err="1"/>
              <a:t>instruction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: https://skuzniak.github.io/2022/12/29/synchronizing-multilanguage-fields</a:t>
            </a:r>
          </a:p>
          <a:p>
            <a:r>
              <a:rPr lang="pl-PL" dirty="0"/>
              <a:t>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in the </a:t>
            </a:r>
            <a:r>
              <a:rPr lang="pl-PL" dirty="0" err="1"/>
              <a:t>ExtendCmpConnector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317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When I first read about CH security model, I was quite confused about how it works, and my first attempts to configure reliable user rights were not something I’m proud of...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21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By responsive images I don’t mean the usual way of </a:t>
            </a:r>
            <a:r>
              <a:rPr lang="pl-PL" dirty="0" err="1"/>
              <a:t>implementing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, where the browser downloads single image, </a:t>
            </a:r>
            <a:r>
              <a:rPr lang="pl-PL" dirty="0" err="1"/>
              <a:t>tailored</a:t>
            </a:r>
            <a:r>
              <a:rPr lang="pl-PL" dirty="0"/>
              <a:t> for the </a:t>
            </a:r>
            <a:r>
              <a:rPr lang="pl-PL" dirty="0" err="1"/>
              <a:t>biggest</a:t>
            </a:r>
            <a:r>
              <a:rPr lang="pl-PL" dirty="0"/>
              <a:t> </a:t>
            </a:r>
            <a:r>
              <a:rPr lang="pl-PL" dirty="0" err="1"/>
              <a:t>screen</a:t>
            </a:r>
            <a:r>
              <a:rPr lang="pl-PL" dirty="0"/>
              <a:t>, and just displays only portion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654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What are the biggest challenges?</a:t>
            </a:r>
          </a:p>
          <a:p>
            <a:r>
              <a:rPr lang="pl-PL" dirty="0"/>
              <a:t>In Content Hub you can only grant access, which means once you grant the access, it cannot be revoked.</a:t>
            </a:r>
          </a:p>
          <a:p>
            <a:r>
              <a:rPr lang="pl-PL" dirty="0"/>
              <a:t>There’s also no inheritance of the user groups.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968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Because of that restrictions, setting up access right for two reviewers, each for different market or division might become problematic.</a:t>
            </a:r>
          </a:p>
          <a:p>
            <a:r>
              <a:rPr lang="pl-PL" dirty="0"/>
              <a:t>Obiously, we want to have users with view access to everything.</a:t>
            </a:r>
          </a:p>
          <a:p>
            <a:r>
              <a:rPr lang="pl-PL" dirty="0"/>
              <a:t>Approvers, should also have this level of access to all the entities.</a:t>
            </a:r>
          </a:p>
          <a:p>
            <a:r>
              <a:rPr lang="pl-PL" dirty="0"/>
              <a:t>But only local approvers can have approve access to their makret.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74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first approach would be to create one policy with general read access for everyone.</a:t>
            </a:r>
          </a:p>
          <a:p>
            <a:r>
              <a:rPr lang="pl-PL" dirty="0"/>
              <a:t>Then create separate local groups for each approver.</a:t>
            </a:r>
          </a:p>
          <a:p>
            <a:r>
              <a:rPr lang="pl-PL" dirty="0"/>
              <a:t>It’s ok, but those local groups will have a lot in common and will only differ in one detail – the market.</a:t>
            </a:r>
          </a:p>
          <a:p>
            <a:r>
              <a:rPr lang="pl-PL" dirty="0"/>
              <a:t>This quickly becomes a problem when it comes to maintaining those groups.</a:t>
            </a:r>
          </a:p>
          <a:p>
            <a:r>
              <a:rPr lang="pl-PL" dirty="0"/>
              <a:t>And mind, that here we just have two groups, while in real life ther can be </a:t>
            </a:r>
            <a:r>
              <a:rPr lang="pl-PL" dirty="0" err="1"/>
              <a:t>way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56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Ideally, we would like to extract common part, into a separate group and just have tiny, specialized local groups.</a:t>
            </a:r>
          </a:p>
          <a:p>
            <a:r>
              <a:rPr lang="pl-PL" dirty="0"/>
              <a:t>But how can we do this in Content Hub, if by default if any of the policies grants access, then the access is granted?</a:t>
            </a:r>
          </a:p>
          <a:p>
            <a:r>
              <a:rPr lang="pl-PL" dirty="0"/>
              <a:t>There’s no way of denying the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9276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Let’s see how this works in practice:</a:t>
            </a:r>
          </a:p>
          <a:p>
            <a:r>
              <a:rPr lang="pl-PL" dirty="0"/>
              <a:t>If we use ANY combination, then all the users with Specialized Access group will have approver access to all the markets.</a:t>
            </a:r>
          </a:p>
          <a:p>
            <a:r>
              <a:rPr lang="pl-PL" dirty="0"/>
              <a:t>That’s because it gives approve access and the Local Access policy will be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256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If we use ALL combination, then the </a:t>
            </a:r>
            <a:r>
              <a:rPr lang="pl-PL"/>
              <a:t>users will not have Read access to others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828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solution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both</a:t>
            </a:r>
            <a:r>
              <a:rPr lang="pl-PL" dirty="0"/>
              <a:t> of the </a:t>
            </a:r>
            <a:r>
              <a:rPr lang="pl-PL" dirty="0" err="1"/>
              <a:t>poilicy</a:t>
            </a:r>
            <a:r>
              <a:rPr lang="pl-PL" dirty="0"/>
              <a:t> </a:t>
            </a:r>
            <a:r>
              <a:rPr lang="pl-PL" dirty="0" err="1"/>
              <a:t>combinations</a:t>
            </a:r>
            <a:r>
              <a:rPr lang="pl-PL" dirty="0"/>
              <a:t>.</a:t>
            </a:r>
          </a:p>
          <a:p>
            <a:r>
              <a:rPr lang="pl-PL" dirty="0"/>
              <a:t>ANY – for the top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policies</a:t>
            </a:r>
            <a:r>
              <a:rPr lang="pl-PL" dirty="0"/>
              <a:t>.</a:t>
            </a:r>
          </a:p>
          <a:p>
            <a:r>
              <a:rPr lang="pl-PL" dirty="0"/>
              <a:t>ALL – for a set of the </a:t>
            </a:r>
            <a:r>
              <a:rPr lang="pl-PL" dirty="0" err="1"/>
              <a:t>policies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access</a:t>
            </a:r>
            <a:r>
              <a:rPr lang="pl-PL" dirty="0"/>
              <a:t> </a:t>
            </a:r>
            <a:r>
              <a:rPr lang="pl-PL" dirty="0" err="1"/>
              <a:t>rights</a:t>
            </a:r>
            <a:r>
              <a:rPr lang="pl-PL" dirty="0"/>
              <a:t> to the </a:t>
            </a:r>
            <a:r>
              <a:rPr lang="pl-PL" dirty="0" err="1"/>
              <a:t>concrete</a:t>
            </a:r>
            <a:r>
              <a:rPr lang="pl-PL" dirty="0"/>
              <a:t>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109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For a </a:t>
            </a:r>
            <a:r>
              <a:rPr lang="pl-PL" dirty="0" err="1"/>
              <a:t>detailed</a:t>
            </a:r>
            <a:r>
              <a:rPr lang="pl-PL" dirty="0"/>
              <a:t> </a:t>
            </a:r>
            <a:r>
              <a:rPr lang="pl-PL" dirty="0" err="1"/>
              <a:t>description</a:t>
            </a:r>
            <a:r>
              <a:rPr lang="pl-PL" dirty="0"/>
              <a:t> with </a:t>
            </a:r>
            <a:r>
              <a:rPr lang="pl-PL" dirty="0" err="1"/>
              <a:t>screenshots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blog post: https://skuzniak.github.io/2023/03/30/content-hub-security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930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keyword here is ANY.</a:t>
            </a:r>
          </a:p>
          <a:p>
            <a:r>
              <a:rPr lang="pl-PL" dirty="0"/>
              <a:t>In Content Hub there are two ways of combining policies:</a:t>
            </a:r>
          </a:p>
          <a:p>
            <a:r>
              <a:rPr lang="pl-PL" dirty="0"/>
              <a:t>ANY – means that whenever any of the policies grants access, the access will be granted</a:t>
            </a:r>
          </a:p>
          <a:p>
            <a:r>
              <a:rPr lang="pl-PL" dirty="0"/>
              <a:t>And</a:t>
            </a:r>
          </a:p>
          <a:p>
            <a:r>
              <a:rPr lang="pl-PL" dirty="0"/>
              <a:t>ALL – which acts as a substitute for the inheritance and joins the policies into one big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441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This is all clear now but what if your client would like to onboard entire department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1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While the image is displayed correctly on the phone, we only need about 30% of it, and still the image is downloaded as a whole, and only adjusted in the HTML to show the required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745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Even if you would spend 1 minute on a single user, creating 1000 user would take you around 16 hours.</a:t>
            </a:r>
          </a:p>
          <a:p>
            <a:r>
              <a:rPr lang="pl-PL"/>
              <a:t>Clearly, there must be another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30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Why this is a problem?</a:t>
            </a:r>
          </a:p>
          <a:p>
            <a:r>
              <a:rPr lang="pl-PL" dirty="0"/>
              <a:t>First, we force the user to download unnecessary data.</a:t>
            </a:r>
          </a:p>
          <a:p>
            <a:r>
              <a:rPr lang="pl-PL" dirty="0"/>
              <a:t>This might be a problem for users on a metered or poor connection.</a:t>
            </a:r>
          </a:p>
          <a:p>
            <a:r>
              <a:rPr lang="pl-PL" dirty="0"/>
              <a:t>But data size is not the only problem - this approach won’t work if the subject of the photo is not in the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0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Well, this is not a new problem, an in fact is long solved.</a:t>
            </a:r>
          </a:p>
          <a:p>
            <a:r>
              <a:rPr lang="pl-PL" dirty="0"/>
              <a:t>HTML supports few ways of specifying multiple images, for the browser to choose one.</a:t>
            </a:r>
          </a:p>
          <a:p>
            <a:r>
              <a:rPr lang="pl-PL" dirty="0"/>
              <a:t>Here, I have show one of them, it’s neither good or bad, and I choose it mostly because it’s the most intuitive to understand.</a:t>
            </a:r>
          </a:p>
          <a:p>
            <a:r>
              <a:rPr lang="pl-PL" dirty="0"/>
              <a:t>The PICTURE tag tells the browser how to interpret the images inside.</a:t>
            </a:r>
          </a:p>
          <a:p>
            <a:r>
              <a:rPr lang="pl-PL" dirty="0"/>
              <a:t>Each SOURCE tag contains information WHEN to use an image, by providing expected screen sizes, and WHAT to use, which is the image itself.</a:t>
            </a:r>
          </a:p>
          <a:p>
            <a:r>
              <a:rPr lang="pl-PL" dirty="0"/>
              <a:t>Finally, the IMG tag at the bottom is the actual tag which displays the image, so it acts as a fallback, or it can be used to assign a CSS class to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00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So, what is really our problem?</a:t>
            </a:r>
          </a:p>
          <a:p>
            <a:r>
              <a:rPr lang="pl-PL" dirty="0"/>
              <a:t>Let’s quickly see what content editors would </a:t>
            </a:r>
            <a:r>
              <a:rPr lang="pl-PL" dirty="0" err="1"/>
              <a:t>have</a:t>
            </a:r>
            <a:r>
              <a:rPr lang="pl-PL" dirty="0"/>
              <a:t> to do in order to configure the component which uses this kind of an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42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Obviously, they will need an image first, so they go to the place, where all the images are (hopefully it’s only a single place, not more), and select the appropriate image.</a:t>
            </a:r>
          </a:p>
          <a:p>
            <a:r>
              <a:rPr lang="pl-PL" dirty="0"/>
              <a:t>Pretty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91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Now, they need to crop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29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92FD0226-1AE6-47D1-8044-BDE95E003A29}"/>
              </a:ext>
            </a:extLst>
          </p:cNvPr>
          <p:cNvSpPr/>
          <p:nvPr userDrawn="1"/>
        </p:nvSpPr>
        <p:spPr>
          <a:xfrm>
            <a:off x="10065710" y="892"/>
            <a:ext cx="2149327" cy="6857108"/>
          </a:xfrm>
          <a:custGeom>
            <a:avLst/>
            <a:gdLst>
              <a:gd name="connsiteX0" fmla="*/ 2140224 w 2149327"/>
              <a:gd name="connsiteY0" fmla="*/ 0 h 6857108"/>
              <a:gd name="connsiteX1" fmla="*/ 2149327 w 2149327"/>
              <a:gd name="connsiteY1" fmla="*/ 14583 h 6857108"/>
              <a:gd name="connsiteX2" fmla="*/ 2149327 w 2149327"/>
              <a:gd name="connsiteY2" fmla="*/ 6842526 h 6857108"/>
              <a:gd name="connsiteX3" fmla="*/ 2140224 w 2149327"/>
              <a:gd name="connsiteY3" fmla="*/ 6857108 h 6857108"/>
              <a:gd name="connsiteX4" fmla="*/ 0 w 2149327"/>
              <a:gd name="connsiteY4" fmla="*/ 3428554 h 6857108"/>
              <a:gd name="connsiteX5" fmla="*/ 2140224 w 2149327"/>
              <a:gd name="connsiteY5" fmla="*/ 0 h 68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327" h="6857108">
                <a:moveTo>
                  <a:pt x="2140224" y="0"/>
                </a:moveTo>
                <a:lnTo>
                  <a:pt x="2149327" y="14583"/>
                </a:lnTo>
                <a:lnTo>
                  <a:pt x="2149327" y="6842526"/>
                </a:lnTo>
                <a:lnTo>
                  <a:pt x="2140224" y="6857108"/>
                </a:lnTo>
                <a:lnTo>
                  <a:pt x="0" y="3428554"/>
                </a:lnTo>
                <a:lnTo>
                  <a:pt x="2140224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FC9742A4-91D2-43BE-881F-1656A7D3C58C}"/>
              </a:ext>
            </a:extLst>
          </p:cNvPr>
          <p:cNvSpPr/>
          <p:nvPr userDrawn="1"/>
        </p:nvSpPr>
        <p:spPr>
          <a:xfrm>
            <a:off x="-30145" y="0"/>
            <a:ext cx="9798798" cy="6858001"/>
          </a:xfrm>
          <a:custGeom>
            <a:avLst/>
            <a:gdLst>
              <a:gd name="connsiteX0" fmla="*/ 0 w 9798798"/>
              <a:gd name="connsiteY0" fmla="*/ 0 h 6858001"/>
              <a:gd name="connsiteX1" fmla="*/ 1628575 w 9798798"/>
              <a:gd name="connsiteY1" fmla="*/ 0 h 6858001"/>
              <a:gd name="connsiteX2" fmla="*/ 2000929 w 9798798"/>
              <a:gd name="connsiteY2" fmla="*/ 0 h 6858001"/>
              <a:gd name="connsiteX3" fmla="*/ 9798798 w 9798798"/>
              <a:gd name="connsiteY3" fmla="*/ 0 h 6858001"/>
              <a:gd name="connsiteX4" fmla="*/ 9798798 w 9798798"/>
              <a:gd name="connsiteY4" fmla="*/ 15476 h 6858001"/>
              <a:gd name="connsiteX5" fmla="*/ 9789695 w 9798798"/>
              <a:gd name="connsiteY5" fmla="*/ 893 h 6858001"/>
              <a:gd name="connsiteX6" fmla="*/ 7649471 w 9798798"/>
              <a:gd name="connsiteY6" fmla="*/ 3429447 h 6858001"/>
              <a:gd name="connsiteX7" fmla="*/ 9789695 w 9798798"/>
              <a:gd name="connsiteY7" fmla="*/ 6858001 h 6858001"/>
              <a:gd name="connsiteX8" fmla="*/ 1628575 w 9798798"/>
              <a:gd name="connsiteY8" fmla="*/ 6858001 h 6858001"/>
              <a:gd name="connsiteX9" fmla="*/ 1628575 w 9798798"/>
              <a:gd name="connsiteY9" fmla="*/ 6857999 h 6858001"/>
              <a:gd name="connsiteX10" fmla="*/ 0 w 9798798"/>
              <a:gd name="connsiteY10" fmla="*/ 6857999 h 6858001"/>
              <a:gd name="connsiteX11" fmla="*/ 0 w 9798798"/>
              <a:gd name="connsiteY11" fmla="*/ 196426 h 6858001"/>
              <a:gd name="connsiteX12" fmla="*/ 0 w 9798798"/>
              <a:gd name="connsiteY12" fmla="*/ 1251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98798" h="6858001">
                <a:moveTo>
                  <a:pt x="0" y="0"/>
                </a:moveTo>
                <a:lnTo>
                  <a:pt x="1628575" y="0"/>
                </a:lnTo>
                <a:lnTo>
                  <a:pt x="2000929" y="0"/>
                </a:lnTo>
                <a:lnTo>
                  <a:pt x="9798798" y="0"/>
                </a:lnTo>
                <a:lnTo>
                  <a:pt x="9798798" y="15476"/>
                </a:lnTo>
                <a:lnTo>
                  <a:pt x="9789695" y="893"/>
                </a:lnTo>
                <a:lnTo>
                  <a:pt x="7649471" y="3429447"/>
                </a:lnTo>
                <a:lnTo>
                  <a:pt x="9789695" y="6858001"/>
                </a:lnTo>
                <a:lnTo>
                  <a:pt x="1628575" y="6858001"/>
                </a:lnTo>
                <a:lnTo>
                  <a:pt x="1628575" y="6857999"/>
                </a:lnTo>
                <a:lnTo>
                  <a:pt x="0" y="6857999"/>
                </a:lnTo>
                <a:lnTo>
                  <a:pt x="0" y="196426"/>
                </a:lnTo>
                <a:lnTo>
                  <a:pt x="0" y="1251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7885DE24-21D3-4CE8-BCDD-65C67C70FE80}"/>
              </a:ext>
            </a:extLst>
          </p:cNvPr>
          <p:cNvSpPr/>
          <p:nvPr userDrawn="1"/>
        </p:nvSpPr>
        <p:spPr>
          <a:xfrm>
            <a:off x="8161120" y="6843418"/>
            <a:ext cx="9103" cy="14582"/>
          </a:xfrm>
          <a:custGeom>
            <a:avLst/>
            <a:gdLst>
              <a:gd name="connsiteX0" fmla="*/ 9103 w 9103"/>
              <a:gd name="connsiteY0" fmla="*/ 0 h 14582"/>
              <a:gd name="connsiteX1" fmla="*/ 9103 w 9103"/>
              <a:gd name="connsiteY1" fmla="*/ 14582 h 14582"/>
              <a:gd name="connsiteX2" fmla="*/ 0 w 9103"/>
              <a:gd name="connsiteY2" fmla="*/ 14582 h 14582"/>
              <a:gd name="connsiteX3" fmla="*/ 9103 w 9103"/>
              <a:gd name="connsiteY3" fmla="*/ 0 h 1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3" h="14582">
                <a:moveTo>
                  <a:pt x="9103" y="0"/>
                </a:moveTo>
                <a:lnTo>
                  <a:pt x="9103" y="14582"/>
                </a:lnTo>
                <a:lnTo>
                  <a:pt x="0" y="14582"/>
                </a:lnTo>
                <a:lnTo>
                  <a:pt x="9103" y="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A271FA9C-060F-4A39-B3BF-23EA6493CEE6}"/>
              </a:ext>
            </a:extLst>
          </p:cNvPr>
          <p:cNvSpPr/>
          <p:nvPr userDrawn="1"/>
        </p:nvSpPr>
        <p:spPr>
          <a:xfrm>
            <a:off x="-30145" y="0"/>
            <a:ext cx="3549961" cy="6858001"/>
          </a:xfrm>
          <a:custGeom>
            <a:avLst/>
            <a:gdLst>
              <a:gd name="connsiteX0" fmla="*/ 0 w 3549961"/>
              <a:gd name="connsiteY0" fmla="*/ 0 h 6858001"/>
              <a:gd name="connsiteX1" fmla="*/ 1017670 w 3549961"/>
              <a:gd name="connsiteY1" fmla="*/ 0 h 6858001"/>
              <a:gd name="connsiteX2" fmla="*/ 1032785 w 3549961"/>
              <a:gd name="connsiteY2" fmla="*/ 0 h 6858001"/>
              <a:gd name="connsiteX3" fmla="*/ 3549961 w 3549961"/>
              <a:gd name="connsiteY3" fmla="*/ 0 h 6858001"/>
              <a:gd name="connsiteX4" fmla="*/ 3549961 w 3549961"/>
              <a:gd name="connsiteY4" fmla="*/ 15476 h 6858001"/>
              <a:gd name="connsiteX5" fmla="*/ 3540858 w 3549961"/>
              <a:gd name="connsiteY5" fmla="*/ 893 h 6858001"/>
              <a:gd name="connsiteX6" fmla="*/ 1400634 w 3549961"/>
              <a:gd name="connsiteY6" fmla="*/ 3429447 h 6858001"/>
              <a:gd name="connsiteX7" fmla="*/ 3540858 w 3549961"/>
              <a:gd name="connsiteY7" fmla="*/ 6858001 h 6858001"/>
              <a:gd name="connsiteX8" fmla="*/ 1017670 w 3549961"/>
              <a:gd name="connsiteY8" fmla="*/ 6858001 h 6858001"/>
              <a:gd name="connsiteX9" fmla="*/ 1017670 w 3549961"/>
              <a:gd name="connsiteY9" fmla="*/ 6858000 h 6858001"/>
              <a:gd name="connsiteX10" fmla="*/ 0 w 3549961"/>
              <a:gd name="connsiteY10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9961" h="6858001">
                <a:moveTo>
                  <a:pt x="0" y="0"/>
                </a:moveTo>
                <a:lnTo>
                  <a:pt x="1017670" y="0"/>
                </a:lnTo>
                <a:lnTo>
                  <a:pt x="1032785" y="0"/>
                </a:lnTo>
                <a:lnTo>
                  <a:pt x="3549961" y="0"/>
                </a:lnTo>
                <a:lnTo>
                  <a:pt x="3549961" y="15476"/>
                </a:lnTo>
                <a:lnTo>
                  <a:pt x="3540858" y="893"/>
                </a:lnTo>
                <a:lnTo>
                  <a:pt x="1400634" y="3429447"/>
                </a:lnTo>
                <a:lnTo>
                  <a:pt x="3540858" y="6858001"/>
                </a:lnTo>
                <a:lnTo>
                  <a:pt x="1017670" y="6858001"/>
                </a:lnTo>
                <a:lnTo>
                  <a:pt x="101767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1020785" y="1912749"/>
            <a:ext cx="6373386" cy="2461975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5600" b="1" baseline="0">
                <a:solidFill>
                  <a:schemeClr val="bg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add headline for the title slide here</a:t>
            </a:r>
          </a:p>
        </p:txBody>
      </p:sp>
      <p:sp>
        <p:nvSpPr>
          <p:cNvPr id="21" name="Name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1041555" y="4845894"/>
            <a:ext cx="4020198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2400" b="1" baseline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[your name]</a:t>
            </a:r>
          </a:p>
        </p:txBody>
      </p:sp>
      <p:sp>
        <p:nvSpPr>
          <p:cNvPr id="27" name="Hashtag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020785" y="5973655"/>
            <a:ext cx="3057917" cy="426300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2400" baseline="0">
                <a:solidFill>
                  <a:srgbClr val="FFFFFF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3521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452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588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848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sugcon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739259-D6C3-1EFD-54FC-000DF25EE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1712" y="2737353"/>
            <a:ext cx="1294215" cy="15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74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content slide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59840"/>
            <a:ext cx="3555874" cy="5122720"/>
          </a:xfrm>
        </p:spPr>
        <p:txBody>
          <a:bodyPr>
            <a:normAutofit/>
          </a:bodyPr>
          <a:lstStyle>
            <a:lvl1pPr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800" baseline="0">
                <a:latin typeface="Open Sans" panose="020B0606030504020204" pitchFamily="34" charset="0"/>
              </a:defRPr>
            </a:lvl1pPr>
            <a:lvl2pPr marL="28416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Open Sans" charset="2"/>
              <a:buChar char="§"/>
              <a:defRPr sz="2800">
                <a:latin typeface="Open Sans" panose="020B0606030504020204" pitchFamily="34" charset="0"/>
              </a:defRPr>
            </a:lvl2pPr>
            <a:lvl3pPr marL="457200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Open Sans"/>
              <a:buChar char="•"/>
              <a:defRPr sz="2400">
                <a:latin typeface="Open Sans" panose="020B0606030504020204" pitchFamily="34" charset="0"/>
              </a:defRPr>
            </a:lvl3pPr>
            <a:lvl4pPr marL="630238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000"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91281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178681" y="1259840"/>
            <a:ext cx="3555874" cy="5122720"/>
          </a:xfrm>
        </p:spPr>
        <p:txBody>
          <a:bodyPr>
            <a:normAutofit/>
          </a:bodyPr>
          <a:lstStyle>
            <a:lvl1pPr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800" baseline="0">
                <a:latin typeface="Open Sans" panose="020B0606030504020204" pitchFamily="34" charset="0"/>
              </a:defRPr>
            </a:lvl1pPr>
            <a:lvl2pPr marL="28416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Open Sans" charset="2"/>
              <a:buChar char="§"/>
              <a:defRPr sz="2800">
                <a:latin typeface="Open Sans" panose="020B0606030504020204" pitchFamily="34" charset="0"/>
              </a:defRPr>
            </a:lvl2pPr>
            <a:lvl3pPr marL="457200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Open Sans"/>
              <a:buChar char="•"/>
              <a:defRPr sz="2400">
                <a:latin typeface="Open Sans" panose="020B0606030504020204" pitchFamily="34" charset="0"/>
              </a:defRPr>
            </a:lvl3pPr>
            <a:lvl4pPr marL="630238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000"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91281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4330581" y="1259840"/>
            <a:ext cx="3555874" cy="5122720"/>
          </a:xfrm>
        </p:spPr>
        <p:txBody>
          <a:bodyPr>
            <a:normAutofit/>
          </a:bodyPr>
          <a:lstStyle>
            <a:lvl1pPr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800" baseline="0">
                <a:latin typeface="Open Sans" panose="020B0606030504020204" pitchFamily="34" charset="0"/>
              </a:defRPr>
            </a:lvl1pPr>
            <a:lvl2pPr marL="28416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Open Sans" charset="2"/>
              <a:buChar char="§"/>
              <a:defRPr sz="2800">
                <a:latin typeface="Open Sans" panose="020B0606030504020204" pitchFamily="34" charset="0"/>
              </a:defRPr>
            </a:lvl2pPr>
            <a:lvl3pPr marL="457200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Open Sans"/>
              <a:buChar char="•"/>
              <a:defRPr sz="2400">
                <a:latin typeface="Open Sans" panose="020B0606030504020204" pitchFamily="34" charset="0"/>
              </a:defRPr>
            </a:lvl3pPr>
            <a:lvl4pPr marL="630238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2000"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912813" indent="-216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6CE7BF-0C1E-4777-90D0-9822230E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7165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D9F2949D-ECE7-4693-B07A-67C8065137C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800" y="1043608"/>
            <a:ext cx="11315700" cy="536989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A8D5FB-DA3F-4298-93A3-93C0B69D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5066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28BD65-997F-43D9-800A-4ACEEBF1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0113"/>
            <a:ext cx="5156200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7E0D368-19D3-4FD8-9D89-8B3C3FF74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34126"/>
            <a:ext cx="5156200" cy="3855537"/>
          </a:xfrm>
        </p:spPr>
        <p:txBody>
          <a:bodyPr/>
          <a:lstStyle>
            <a:lvl1pPr>
              <a:defRPr>
                <a:latin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5C89F44-3198-43CE-8A1B-1266A933D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280113"/>
            <a:ext cx="5181600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9C6E442-8698-46B1-87AF-36EE0BE28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334126"/>
            <a:ext cx="5181600" cy="3855537"/>
          </a:xfrm>
        </p:spPr>
        <p:txBody>
          <a:bodyPr/>
          <a:lstStyle>
            <a:lvl1pPr>
              <a:defRPr>
                <a:latin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343DC2D-C076-4189-8543-4B5D51EEA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84655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front - Lef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C9D07F64-08F9-456D-9ABD-D548CAE804AD}"/>
              </a:ext>
            </a:extLst>
          </p:cNvPr>
          <p:cNvSpPr/>
          <p:nvPr userDrawn="1"/>
        </p:nvSpPr>
        <p:spPr>
          <a:xfrm>
            <a:off x="4620472" y="-2676"/>
            <a:ext cx="5483599" cy="6859785"/>
          </a:xfrm>
          <a:custGeom>
            <a:avLst/>
            <a:gdLst>
              <a:gd name="connsiteX0" fmla="*/ 547 w 5483599"/>
              <a:gd name="connsiteY0" fmla="*/ 6858892 h 6859785"/>
              <a:gd name="connsiteX1" fmla="*/ 1837772 w 5483599"/>
              <a:gd name="connsiteY1" fmla="*/ 6858892 h 6859785"/>
              <a:gd name="connsiteX2" fmla="*/ 1837225 w 5483599"/>
              <a:gd name="connsiteY2" fmla="*/ 6859785 h 6859785"/>
              <a:gd name="connsiteX3" fmla="*/ 0 w 5483599"/>
              <a:gd name="connsiteY3" fmla="*/ 6859785 h 6859785"/>
              <a:gd name="connsiteX4" fmla="*/ 3095389 w 5483599"/>
              <a:gd name="connsiteY4" fmla="*/ 0 h 6859785"/>
              <a:gd name="connsiteX5" fmla="*/ 4932614 w 5483599"/>
              <a:gd name="connsiteY5" fmla="*/ 0 h 6859785"/>
              <a:gd name="connsiteX6" fmla="*/ 5483599 w 5483599"/>
              <a:gd name="connsiteY6" fmla="*/ 900481 h 6859785"/>
              <a:gd name="connsiteX7" fmla="*/ 2907151 w 5483599"/>
              <a:gd name="connsiteY7" fmla="*/ 5111195 h 6859785"/>
              <a:gd name="connsiteX8" fmla="*/ 1069926 w 5483599"/>
              <a:gd name="connsiteY8" fmla="*/ 5111195 h 6859785"/>
              <a:gd name="connsiteX9" fmla="*/ 3646374 w 5483599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3599" h="6859785">
                <a:moveTo>
                  <a:pt x="547" y="6858892"/>
                </a:moveTo>
                <a:lnTo>
                  <a:pt x="1837772" y="6858892"/>
                </a:lnTo>
                <a:lnTo>
                  <a:pt x="1837225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4932614" y="0"/>
                </a:lnTo>
                <a:lnTo>
                  <a:pt x="5483599" y="900481"/>
                </a:lnTo>
                <a:lnTo>
                  <a:pt x="2907151" y="5111195"/>
                </a:lnTo>
                <a:lnTo>
                  <a:pt x="1069926" y="5111195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BB2C26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F10ECDD9-14E9-4A90-AFF9-0D80A504FB78}"/>
              </a:ext>
            </a:extLst>
          </p:cNvPr>
          <p:cNvSpPr/>
          <p:nvPr userDrawn="1"/>
        </p:nvSpPr>
        <p:spPr>
          <a:xfrm>
            <a:off x="0" y="0"/>
            <a:ext cx="8302879" cy="6858001"/>
          </a:xfrm>
          <a:custGeom>
            <a:avLst/>
            <a:gdLst>
              <a:gd name="connsiteX0" fmla="*/ 1933066 w 8302879"/>
              <a:gd name="connsiteY0" fmla="*/ 6857109 h 6858001"/>
              <a:gd name="connsiteX1" fmla="*/ 4657051 w 8302879"/>
              <a:gd name="connsiteY1" fmla="*/ 6857109 h 6858001"/>
              <a:gd name="connsiteX2" fmla="*/ 4656505 w 8302879"/>
              <a:gd name="connsiteY2" fmla="*/ 6858001 h 6858001"/>
              <a:gd name="connsiteX3" fmla="*/ 3561641 w 8302879"/>
              <a:gd name="connsiteY3" fmla="*/ 6858001 h 6858001"/>
              <a:gd name="connsiteX4" fmla="*/ 3561641 w 8302879"/>
              <a:gd name="connsiteY4" fmla="*/ 6857999 h 6858001"/>
              <a:gd name="connsiteX5" fmla="*/ 1933066 w 8302879"/>
              <a:gd name="connsiteY5" fmla="*/ 6857999 h 6858001"/>
              <a:gd name="connsiteX6" fmla="*/ 1933066 w 8302879"/>
              <a:gd name="connsiteY6" fmla="*/ 0 h 6858001"/>
              <a:gd name="connsiteX7" fmla="*/ 3561641 w 8302879"/>
              <a:gd name="connsiteY7" fmla="*/ 0 h 6858001"/>
              <a:gd name="connsiteX8" fmla="*/ 3933995 w 8302879"/>
              <a:gd name="connsiteY8" fmla="*/ 0 h 6858001"/>
              <a:gd name="connsiteX9" fmla="*/ 7752985 w 8302879"/>
              <a:gd name="connsiteY9" fmla="*/ 0 h 6858001"/>
              <a:gd name="connsiteX10" fmla="*/ 8302879 w 8302879"/>
              <a:gd name="connsiteY10" fmla="*/ 898697 h 6858001"/>
              <a:gd name="connsiteX11" fmla="*/ 5495759 w 8302879"/>
              <a:gd name="connsiteY11" fmla="*/ 5486401 h 6858001"/>
              <a:gd name="connsiteX12" fmla="*/ 0 w 8302879"/>
              <a:gd name="connsiteY12" fmla="*/ 5486401 h 6858001"/>
              <a:gd name="connsiteX13" fmla="*/ 0 w 8302879"/>
              <a:gd name="connsiteY13" fmla="*/ 1 h 6858001"/>
              <a:gd name="connsiteX14" fmla="*/ 1933066 w 8302879"/>
              <a:gd name="connsiteY14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02879" h="6858001">
                <a:moveTo>
                  <a:pt x="1933066" y="6857109"/>
                </a:moveTo>
                <a:lnTo>
                  <a:pt x="4657051" y="6857109"/>
                </a:lnTo>
                <a:lnTo>
                  <a:pt x="4656505" y="6858001"/>
                </a:lnTo>
                <a:lnTo>
                  <a:pt x="3561641" y="6858001"/>
                </a:lnTo>
                <a:lnTo>
                  <a:pt x="3561641" y="6857999"/>
                </a:lnTo>
                <a:lnTo>
                  <a:pt x="1933066" y="6857999"/>
                </a:lnTo>
                <a:close/>
                <a:moveTo>
                  <a:pt x="1933066" y="0"/>
                </a:moveTo>
                <a:lnTo>
                  <a:pt x="3561641" y="0"/>
                </a:lnTo>
                <a:lnTo>
                  <a:pt x="3933995" y="0"/>
                </a:lnTo>
                <a:lnTo>
                  <a:pt x="7752985" y="0"/>
                </a:lnTo>
                <a:lnTo>
                  <a:pt x="8302879" y="898697"/>
                </a:lnTo>
                <a:lnTo>
                  <a:pt x="5495759" y="5486401"/>
                </a:lnTo>
                <a:lnTo>
                  <a:pt x="0" y="5486401"/>
                </a:lnTo>
                <a:lnTo>
                  <a:pt x="0" y="1"/>
                </a:lnTo>
                <a:lnTo>
                  <a:pt x="1933066" y="1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B9282381-22FC-4541-B410-B31E07A84E0B}"/>
              </a:ext>
            </a:extLst>
          </p:cNvPr>
          <p:cNvSpPr/>
          <p:nvPr userDrawn="1"/>
        </p:nvSpPr>
        <p:spPr>
          <a:xfrm>
            <a:off x="0" y="-2676"/>
            <a:ext cx="3776316" cy="6858893"/>
          </a:xfrm>
          <a:custGeom>
            <a:avLst/>
            <a:gdLst>
              <a:gd name="connsiteX0" fmla="*/ 1 w 3776316"/>
              <a:gd name="connsiteY0" fmla="*/ 6858000 h 6858893"/>
              <a:gd name="connsiteX1" fmla="*/ 131322 w 3776316"/>
              <a:gd name="connsiteY1" fmla="*/ 6858000 h 6858893"/>
              <a:gd name="connsiteX2" fmla="*/ 130775 w 3776316"/>
              <a:gd name="connsiteY2" fmla="*/ 6858893 h 6858893"/>
              <a:gd name="connsiteX3" fmla="*/ 1 w 3776316"/>
              <a:gd name="connsiteY3" fmla="*/ 6858893 h 6858893"/>
              <a:gd name="connsiteX4" fmla="*/ 1933066 w 3776316"/>
              <a:gd name="connsiteY4" fmla="*/ 888381 h 6858893"/>
              <a:gd name="connsiteX5" fmla="*/ 1933066 w 3776316"/>
              <a:gd name="connsiteY5" fmla="*/ 910797 h 6858893"/>
              <a:gd name="connsiteX6" fmla="*/ 1939924 w 3776316"/>
              <a:gd name="connsiteY6" fmla="*/ 899589 h 6858893"/>
              <a:gd name="connsiteX7" fmla="*/ 0 w 3776316"/>
              <a:gd name="connsiteY7" fmla="*/ 0 h 6858893"/>
              <a:gd name="connsiteX8" fmla="*/ 3226710 w 3776316"/>
              <a:gd name="connsiteY8" fmla="*/ 0 h 6858893"/>
              <a:gd name="connsiteX9" fmla="*/ 3776316 w 3776316"/>
              <a:gd name="connsiteY9" fmla="*/ 898228 h 6858893"/>
              <a:gd name="connsiteX10" fmla="*/ 1245435 w 3776316"/>
              <a:gd name="connsiteY10" fmla="*/ 5034471 h 6858893"/>
              <a:gd name="connsiteX11" fmla="*/ 1247101 w 3776316"/>
              <a:gd name="connsiteY11" fmla="*/ 5034471 h 6858893"/>
              <a:gd name="connsiteX12" fmla="*/ 736904 w 3776316"/>
              <a:gd name="connsiteY12" fmla="*/ 5868291 h 6858893"/>
              <a:gd name="connsiteX13" fmla="*/ 1 w 3776316"/>
              <a:gd name="connsiteY13" fmla="*/ 5868291 h 6858893"/>
              <a:gd name="connsiteX14" fmla="*/ 1 w 3776316"/>
              <a:gd name="connsiteY14" fmla="*/ 3698597 h 6858893"/>
              <a:gd name="connsiteX15" fmla="*/ 0 w 3776316"/>
              <a:gd name="connsiteY15" fmla="*/ 3698597 h 685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76316" h="6858893">
                <a:moveTo>
                  <a:pt x="1" y="6858000"/>
                </a:moveTo>
                <a:lnTo>
                  <a:pt x="131322" y="6858000"/>
                </a:lnTo>
                <a:lnTo>
                  <a:pt x="130775" y="6858893"/>
                </a:lnTo>
                <a:lnTo>
                  <a:pt x="1" y="6858893"/>
                </a:lnTo>
                <a:close/>
                <a:moveTo>
                  <a:pt x="1933066" y="888381"/>
                </a:moveTo>
                <a:lnTo>
                  <a:pt x="1933066" y="910797"/>
                </a:lnTo>
                <a:lnTo>
                  <a:pt x="1939924" y="899589"/>
                </a:lnTo>
                <a:close/>
                <a:moveTo>
                  <a:pt x="0" y="0"/>
                </a:moveTo>
                <a:lnTo>
                  <a:pt x="3226710" y="0"/>
                </a:lnTo>
                <a:lnTo>
                  <a:pt x="3776316" y="898228"/>
                </a:lnTo>
                <a:lnTo>
                  <a:pt x="1245435" y="5034471"/>
                </a:lnTo>
                <a:lnTo>
                  <a:pt x="1247101" y="5034471"/>
                </a:lnTo>
                <a:lnTo>
                  <a:pt x="736904" y="5868291"/>
                </a:lnTo>
                <a:lnTo>
                  <a:pt x="1" y="5868291"/>
                </a:lnTo>
                <a:lnTo>
                  <a:pt x="1" y="3698597"/>
                </a:lnTo>
                <a:lnTo>
                  <a:pt x="0" y="3698597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041" y="8328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this slide here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2466" y="2667000"/>
            <a:ext cx="4492934" cy="3200399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284163" indent="-1730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Open Sans" charset="2"/>
              <a:buChar char="§"/>
              <a:defRPr sz="2400">
                <a:solidFill>
                  <a:srgbClr val="FFFFFF"/>
                </a:solidFill>
              </a:defRPr>
            </a:lvl2pPr>
            <a:lvl3pPr marL="631825" indent="-23336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Open Sans"/>
              <a:buChar char="•"/>
              <a:defRPr sz="2200">
                <a:solidFill>
                  <a:srgbClr val="FFFFFF"/>
                </a:solidFill>
              </a:defRPr>
            </a:lvl3pPr>
            <a:lvl4pPr marL="909638" indent="-23336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262063" indent="-22383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Open Sans"/>
              <a:buChar char="•"/>
              <a:defRPr sz="1800">
                <a:solidFill>
                  <a:srgbClr val="FFFFFF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</p:txBody>
      </p:sp>
    </p:spTree>
    <p:extLst>
      <p:ext uri="{BB962C8B-B14F-4D97-AF65-F5344CB8AC3E}">
        <p14:creationId xmlns:p14="http://schemas.microsoft.com/office/powerpoint/2010/main" val="11515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front - Righ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0746C9DF-3F43-4C8D-AB89-C79A04AC2D85}"/>
              </a:ext>
            </a:extLst>
          </p:cNvPr>
          <p:cNvSpPr/>
          <p:nvPr userDrawn="1"/>
        </p:nvSpPr>
        <p:spPr>
          <a:xfrm flipH="1">
            <a:off x="2094341" y="-4461"/>
            <a:ext cx="5483599" cy="6859785"/>
          </a:xfrm>
          <a:custGeom>
            <a:avLst/>
            <a:gdLst>
              <a:gd name="connsiteX0" fmla="*/ 547 w 5483599"/>
              <a:gd name="connsiteY0" fmla="*/ 6858892 h 6859785"/>
              <a:gd name="connsiteX1" fmla="*/ 1837772 w 5483599"/>
              <a:gd name="connsiteY1" fmla="*/ 6858892 h 6859785"/>
              <a:gd name="connsiteX2" fmla="*/ 1837225 w 5483599"/>
              <a:gd name="connsiteY2" fmla="*/ 6859785 h 6859785"/>
              <a:gd name="connsiteX3" fmla="*/ 0 w 5483599"/>
              <a:gd name="connsiteY3" fmla="*/ 6859785 h 6859785"/>
              <a:gd name="connsiteX4" fmla="*/ 3095389 w 5483599"/>
              <a:gd name="connsiteY4" fmla="*/ 0 h 6859785"/>
              <a:gd name="connsiteX5" fmla="*/ 4932614 w 5483599"/>
              <a:gd name="connsiteY5" fmla="*/ 0 h 6859785"/>
              <a:gd name="connsiteX6" fmla="*/ 5483599 w 5483599"/>
              <a:gd name="connsiteY6" fmla="*/ 900481 h 6859785"/>
              <a:gd name="connsiteX7" fmla="*/ 2907151 w 5483599"/>
              <a:gd name="connsiteY7" fmla="*/ 5111195 h 6859785"/>
              <a:gd name="connsiteX8" fmla="*/ 1069926 w 5483599"/>
              <a:gd name="connsiteY8" fmla="*/ 5111195 h 6859785"/>
              <a:gd name="connsiteX9" fmla="*/ 3646374 w 5483599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3599" h="6859785">
                <a:moveTo>
                  <a:pt x="547" y="6858892"/>
                </a:moveTo>
                <a:lnTo>
                  <a:pt x="1837772" y="6858892"/>
                </a:lnTo>
                <a:lnTo>
                  <a:pt x="1837225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4932614" y="0"/>
                </a:lnTo>
                <a:lnTo>
                  <a:pt x="5483599" y="900481"/>
                </a:lnTo>
                <a:lnTo>
                  <a:pt x="2907151" y="5111195"/>
                </a:lnTo>
                <a:lnTo>
                  <a:pt x="1069926" y="5111195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BB2C26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24014604-914F-4142-A81A-983C49A8FE35}"/>
              </a:ext>
            </a:extLst>
          </p:cNvPr>
          <p:cNvSpPr/>
          <p:nvPr userDrawn="1"/>
        </p:nvSpPr>
        <p:spPr>
          <a:xfrm flipH="1">
            <a:off x="3885946" y="-4461"/>
            <a:ext cx="8302879" cy="6858001"/>
          </a:xfrm>
          <a:custGeom>
            <a:avLst/>
            <a:gdLst>
              <a:gd name="connsiteX0" fmla="*/ 1933066 w 8302879"/>
              <a:gd name="connsiteY0" fmla="*/ 6857109 h 6858001"/>
              <a:gd name="connsiteX1" fmla="*/ 4657051 w 8302879"/>
              <a:gd name="connsiteY1" fmla="*/ 6857109 h 6858001"/>
              <a:gd name="connsiteX2" fmla="*/ 4656505 w 8302879"/>
              <a:gd name="connsiteY2" fmla="*/ 6858001 h 6858001"/>
              <a:gd name="connsiteX3" fmla="*/ 3561641 w 8302879"/>
              <a:gd name="connsiteY3" fmla="*/ 6858001 h 6858001"/>
              <a:gd name="connsiteX4" fmla="*/ 3561641 w 8302879"/>
              <a:gd name="connsiteY4" fmla="*/ 6857999 h 6858001"/>
              <a:gd name="connsiteX5" fmla="*/ 1933066 w 8302879"/>
              <a:gd name="connsiteY5" fmla="*/ 6857999 h 6858001"/>
              <a:gd name="connsiteX6" fmla="*/ 1933066 w 8302879"/>
              <a:gd name="connsiteY6" fmla="*/ 0 h 6858001"/>
              <a:gd name="connsiteX7" fmla="*/ 3561641 w 8302879"/>
              <a:gd name="connsiteY7" fmla="*/ 0 h 6858001"/>
              <a:gd name="connsiteX8" fmla="*/ 3933995 w 8302879"/>
              <a:gd name="connsiteY8" fmla="*/ 0 h 6858001"/>
              <a:gd name="connsiteX9" fmla="*/ 7752985 w 8302879"/>
              <a:gd name="connsiteY9" fmla="*/ 0 h 6858001"/>
              <a:gd name="connsiteX10" fmla="*/ 8302879 w 8302879"/>
              <a:gd name="connsiteY10" fmla="*/ 898697 h 6858001"/>
              <a:gd name="connsiteX11" fmla="*/ 5495759 w 8302879"/>
              <a:gd name="connsiteY11" fmla="*/ 5486401 h 6858001"/>
              <a:gd name="connsiteX12" fmla="*/ 0 w 8302879"/>
              <a:gd name="connsiteY12" fmla="*/ 5486401 h 6858001"/>
              <a:gd name="connsiteX13" fmla="*/ 0 w 8302879"/>
              <a:gd name="connsiteY13" fmla="*/ 1 h 6858001"/>
              <a:gd name="connsiteX14" fmla="*/ 1933066 w 8302879"/>
              <a:gd name="connsiteY14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02879" h="6858001">
                <a:moveTo>
                  <a:pt x="1933066" y="6857109"/>
                </a:moveTo>
                <a:lnTo>
                  <a:pt x="4657051" y="6857109"/>
                </a:lnTo>
                <a:lnTo>
                  <a:pt x="4656505" y="6858001"/>
                </a:lnTo>
                <a:lnTo>
                  <a:pt x="3561641" y="6858001"/>
                </a:lnTo>
                <a:lnTo>
                  <a:pt x="3561641" y="6857999"/>
                </a:lnTo>
                <a:lnTo>
                  <a:pt x="1933066" y="6857999"/>
                </a:lnTo>
                <a:close/>
                <a:moveTo>
                  <a:pt x="1933066" y="0"/>
                </a:moveTo>
                <a:lnTo>
                  <a:pt x="3561641" y="0"/>
                </a:lnTo>
                <a:lnTo>
                  <a:pt x="3933995" y="0"/>
                </a:lnTo>
                <a:lnTo>
                  <a:pt x="7752985" y="0"/>
                </a:lnTo>
                <a:lnTo>
                  <a:pt x="8302879" y="898697"/>
                </a:lnTo>
                <a:lnTo>
                  <a:pt x="5495759" y="5486401"/>
                </a:lnTo>
                <a:lnTo>
                  <a:pt x="0" y="5486401"/>
                </a:lnTo>
                <a:lnTo>
                  <a:pt x="0" y="1"/>
                </a:lnTo>
                <a:lnTo>
                  <a:pt x="1933066" y="1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6E946B2-57C3-496A-AD61-7CEF71D5ACD4}"/>
              </a:ext>
            </a:extLst>
          </p:cNvPr>
          <p:cNvSpPr/>
          <p:nvPr userDrawn="1"/>
        </p:nvSpPr>
        <p:spPr>
          <a:xfrm flipH="1">
            <a:off x="8412508" y="-4461"/>
            <a:ext cx="3776316" cy="6858893"/>
          </a:xfrm>
          <a:custGeom>
            <a:avLst/>
            <a:gdLst>
              <a:gd name="connsiteX0" fmla="*/ 1 w 3776316"/>
              <a:gd name="connsiteY0" fmla="*/ 6858000 h 6858893"/>
              <a:gd name="connsiteX1" fmla="*/ 131322 w 3776316"/>
              <a:gd name="connsiteY1" fmla="*/ 6858000 h 6858893"/>
              <a:gd name="connsiteX2" fmla="*/ 130775 w 3776316"/>
              <a:gd name="connsiteY2" fmla="*/ 6858893 h 6858893"/>
              <a:gd name="connsiteX3" fmla="*/ 1 w 3776316"/>
              <a:gd name="connsiteY3" fmla="*/ 6858893 h 6858893"/>
              <a:gd name="connsiteX4" fmla="*/ 1933066 w 3776316"/>
              <a:gd name="connsiteY4" fmla="*/ 888381 h 6858893"/>
              <a:gd name="connsiteX5" fmla="*/ 1933066 w 3776316"/>
              <a:gd name="connsiteY5" fmla="*/ 910797 h 6858893"/>
              <a:gd name="connsiteX6" fmla="*/ 1939924 w 3776316"/>
              <a:gd name="connsiteY6" fmla="*/ 899589 h 6858893"/>
              <a:gd name="connsiteX7" fmla="*/ 0 w 3776316"/>
              <a:gd name="connsiteY7" fmla="*/ 0 h 6858893"/>
              <a:gd name="connsiteX8" fmla="*/ 3226710 w 3776316"/>
              <a:gd name="connsiteY8" fmla="*/ 0 h 6858893"/>
              <a:gd name="connsiteX9" fmla="*/ 3776316 w 3776316"/>
              <a:gd name="connsiteY9" fmla="*/ 898228 h 6858893"/>
              <a:gd name="connsiteX10" fmla="*/ 1245435 w 3776316"/>
              <a:gd name="connsiteY10" fmla="*/ 5034471 h 6858893"/>
              <a:gd name="connsiteX11" fmla="*/ 1247101 w 3776316"/>
              <a:gd name="connsiteY11" fmla="*/ 5034471 h 6858893"/>
              <a:gd name="connsiteX12" fmla="*/ 736904 w 3776316"/>
              <a:gd name="connsiteY12" fmla="*/ 5868291 h 6858893"/>
              <a:gd name="connsiteX13" fmla="*/ 1 w 3776316"/>
              <a:gd name="connsiteY13" fmla="*/ 5868291 h 6858893"/>
              <a:gd name="connsiteX14" fmla="*/ 1 w 3776316"/>
              <a:gd name="connsiteY14" fmla="*/ 3698597 h 6858893"/>
              <a:gd name="connsiteX15" fmla="*/ 0 w 3776316"/>
              <a:gd name="connsiteY15" fmla="*/ 3698597 h 685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76316" h="6858893">
                <a:moveTo>
                  <a:pt x="1" y="6858000"/>
                </a:moveTo>
                <a:lnTo>
                  <a:pt x="131322" y="6858000"/>
                </a:lnTo>
                <a:lnTo>
                  <a:pt x="130775" y="6858893"/>
                </a:lnTo>
                <a:lnTo>
                  <a:pt x="1" y="6858893"/>
                </a:lnTo>
                <a:close/>
                <a:moveTo>
                  <a:pt x="1933066" y="888381"/>
                </a:moveTo>
                <a:lnTo>
                  <a:pt x="1933066" y="910797"/>
                </a:lnTo>
                <a:lnTo>
                  <a:pt x="1939924" y="899589"/>
                </a:lnTo>
                <a:close/>
                <a:moveTo>
                  <a:pt x="0" y="0"/>
                </a:moveTo>
                <a:lnTo>
                  <a:pt x="3226710" y="0"/>
                </a:lnTo>
                <a:lnTo>
                  <a:pt x="3776316" y="898228"/>
                </a:lnTo>
                <a:lnTo>
                  <a:pt x="1245435" y="5034471"/>
                </a:lnTo>
                <a:lnTo>
                  <a:pt x="1247101" y="5034471"/>
                </a:lnTo>
                <a:lnTo>
                  <a:pt x="736904" y="5868291"/>
                </a:lnTo>
                <a:lnTo>
                  <a:pt x="1" y="5868291"/>
                </a:lnTo>
                <a:lnTo>
                  <a:pt x="1" y="3698597"/>
                </a:lnTo>
                <a:lnTo>
                  <a:pt x="0" y="3698597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36141" y="769330"/>
            <a:ext cx="6771659" cy="151667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this slide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48500" y="2451735"/>
            <a:ext cx="4572000" cy="2831466"/>
          </a:xfrm>
          <a:prstGeom prst="rect">
            <a:avLst/>
          </a:prstGeo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</a:defRPr>
            </a:lvl1pPr>
            <a:lvl2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Open Sans" charset="2"/>
              <a:buChar char="§"/>
              <a:defRPr sz="2400">
                <a:solidFill>
                  <a:srgbClr val="FFFFFF"/>
                </a:solidFill>
              </a:defRPr>
            </a:lvl2pPr>
            <a:lvl3pPr marL="1262063" indent="-223838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Open Sans"/>
              <a:buChar char="•"/>
              <a:defRPr sz="2200">
                <a:solidFill>
                  <a:srgbClr val="FFFFFF"/>
                </a:solidFill>
              </a:defRPr>
            </a:lvl3pPr>
            <a:lvl4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262063" indent="-223838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Open Sans"/>
              <a:buChar char="•"/>
              <a:defRPr sz="1800">
                <a:solidFill>
                  <a:srgbClr val="FFFFFF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</p:txBody>
      </p:sp>
    </p:spTree>
    <p:extLst>
      <p:ext uri="{BB962C8B-B14F-4D97-AF65-F5344CB8AC3E}">
        <p14:creationId xmlns:p14="http://schemas.microsoft.com/office/powerpoint/2010/main" val="978188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ront - Headlin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B8ABF8A6-3A61-4451-AE1D-A881C1AE38C2}"/>
              </a:ext>
            </a:extLst>
          </p:cNvPr>
          <p:cNvSpPr/>
          <p:nvPr userDrawn="1"/>
        </p:nvSpPr>
        <p:spPr>
          <a:xfrm>
            <a:off x="0" y="2081516"/>
            <a:ext cx="11230559" cy="2674909"/>
          </a:xfrm>
          <a:custGeom>
            <a:avLst/>
            <a:gdLst>
              <a:gd name="connsiteX0" fmla="*/ 0 w 11230559"/>
              <a:gd name="connsiteY0" fmla="*/ 0 h 2674909"/>
              <a:gd name="connsiteX1" fmla="*/ 3545302 w 11230559"/>
              <a:gd name="connsiteY1" fmla="*/ 0 h 2674909"/>
              <a:gd name="connsiteX2" fmla="*/ 3545302 w 11230559"/>
              <a:gd name="connsiteY2" fmla="*/ 1 h 2674909"/>
              <a:gd name="connsiteX3" fmla="*/ 4860746 w 11230559"/>
              <a:gd name="connsiteY3" fmla="*/ 1 h 2674909"/>
              <a:gd name="connsiteX4" fmla="*/ 4860746 w 11230559"/>
              <a:gd name="connsiteY4" fmla="*/ 0 h 2674909"/>
              <a:gd name="connsiteX5" fmla="*/ 6489321 w 11230559"/>
              <a:gd name="connsiteY5" fmla="*/ 0 h 2674909"/>
              <a:gd name="connsiteX6" fmla="*/ 6861675 w 11230559"/>
              <a:gd name="connsiteY6" fmla="*/ 0 h 2674909"/>
              <a:gd name="connsiteX7" fmla="*/ 10680665 w 11230559"/>
              <a:gd name="connsiteY7" fmla="*/ 0 h 2674909"/>
              <a:gd name="connsiteX8" fmla="*/ 11230559 w 11230559"/>
              <a:gd name="connsiteY8" fmla="*/ 898697 h 2674909"/>
              <a:gd name="connsiteX9" fmla="*/ 10143732 w 11230559"/>
              <a:gd name="connsiteY9" fmla="*/ 2674909 h 2674909"/>
              <a:gd name="connsiteX10" fmla="*/ 1740567 w 11230559"/>
              <a:gd name="connsiteY10" fmla="*/ 2674909 h 2674909"/>
              <a:gd name="connsiteX11" fmla="*/ 0 w 11230559"/>
              <a:gd name="connsiteY11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30559" h="2674909">
                <a:moveTo>
                  <a:pt x="0" y="0"/>
                </a:moveTo>
                <a:lnTo>
                  <a:pt x="3545302" y="0"/>
                </a:lnTo>
                <a:lnTo>
                  <a:pt x="3545302" y="1"/>
                </a:lnTo>
                <a:lnTo>
                  <a:pt x="4860746" y="1"/>
                </a:lnTo>
                <a:lnTo>
                  <a:pt x="4860746" y="0"/>
                </a:lnTo>
                <a:lnTo>
                  <a:pt x="6489321" y="0"/>
                </a:lnTo>
                <a:lnTo>
                  <a:pt x="6861675" y="0"/>
                </a:lnTo>
                <a:lnTo>
                  <a:pt x="10680665" y="0"/>
                </a:lnTo>
                <a:lnTo>
                  <a:pt x="11230559" y="898697"/>
                </a:lnTo>
                <a:lnTo>
                  <a:pt x="10143732" y="2674909"/>
                </a:lnTo>
                <a:lnTo>
                  <a:pt x="1740567" y="2674909"/>
                </a:lnTo>
                <a:lnTo>
                  <a:pt x="0" y="267490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14F7C986-F2B1-4A05-881B-1E50C7E134A3}"/>
              </a:ext>
            </a:extLst>
          </p:cNvPr>
          <p:cNvSpPr/>
          <p:nvPr userDrawn="1"/>
        </p:nvSpPr>
        <p:spPr>
          <a:xfrm>
            <a:off x="7577938" y="2071486"/>
            <a:ext cx="3946333" cy="6859785"/>
          </a:xfrm>
          <a:custGeom>
            <a:avLst/>
            <a:gdLst>
              <a:gd name="connsiteX0" fmla="*/ 547 w 3946333"/>
              <a:gd name="connsiteY0" fmla="*/ 6858892 h 6859785"/>
              <a:gd name="connsiteX1" fmla="*/ 300506 w 3946333"/>
              <a:gd name="connsiteY1" fmla="*/ 6858892 h 6859785"/>
              <a:gd name="connsiteX2" fmla="*/ 299959 w 3946333"/>
              <a:gd name="connsiteY2" fmla="*/ 6859785 h 6859785"/>
              <a:gd name="connsiteX3" fmla="*/ 0 w 3946333"/>
              <a:gd name="connsiteY3" fmla="*/ 6859785 h 6859785"/>
              <a:gd name="connsiteX4" fmla="*/ 3095389 w 3946333"/>
              <a:gd name="connsiteY4" fmla="*/ 0 h 6859785"/>
              <a:gd name="connsiteX5" fmla="*/ 3395348 w 3946333"/>
              <a:gd name="connsiteY5" fmla="*/ 0 h 6859785"/>
              <a:gd name="connsiteX6" fmla="*/ 3946333 w 3946333"/>
              <a:gd name="connsiteY6" fmla="*/ 900481 h 6859785"/>
              <a:gd name="connsiteX7" fmla="*/ 2859505 w 3946333"/>
              <a:gd name="connsiteY7" fmla="*/ 2676694 h 6859785"/>
              <a:gd name="connsiteX8" fmla="*/ 2559546 w 3946333"/>
              <a:gd name="connsiteY8" fmla="*/ 2676694 h 6859785"/>
              <a:gd name="connsiteX9" fmla="*/ 3646374 w 3946333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46333" h="6859785">
                <a:moveTo>
                  <a:pt x="547" y="6858892"/>
                </a:moveTo>
                <a:lnTo>
                  <a:pt x="300506" y="6858892"/>
                </a:lnTo>
                <a:lnTo>
                  <a:pt x="299959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3395348" y="0"/>
                </a:lnTo>
                <a:lnTo>
                  <a:pt x="3946333" y="900481"/>
                </a:lnTo>
                <a:lnTo>
                  <a:pt x="2859505" y="2676694"/>
                </a:lnTo>
                <a:lnTo>
                  <a:pt x="2559546" y="2676694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BB2C26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AABB806-8221-4421-9119-B6174B1EF86F}"/>
              </a:ext>
            </a:extLst>
          </p:cNvPr>
          <p:cNvSpPr/>
          <p:nvPr userDrawn="1"/>
        </p:nvSpPr>
        <p:spPr>
          <a:xfrm>
            <a:off x="0" y="2091545"/>
            <a:ext cx="2046453" cy="2674909"/>
          </a:xfrm>
          <a:custGeom>
            <a:avLst/>
            <a:gdLst>
              <a:gd name="connsiteX0" fmla="*/ 0 w 2046453"/>
              <a:gd name="connsiteY0" fmla="*/ 0 h 2674909"/>
              <a:gd name="connsiteX1" fmla="*/ 1496559 w 2046453"/>
              <a:gd name="connsiteY1" fmla="*/ 0 h 2674909"/>
              <a:gd name="connsiteX2" fmla="*/ 2046453 w 2046453"/>
              <a:gd name="connsiteY2" fmla="*/ 898697 h 2674909"/>
              <a:gd name="connsiteX3" fmla="*/ 959626 w 2046453"/>
              <a:gd name="connsiteY3" fmla="*/ 2674909 h 2674909"/>
              <a:gd name="connsiteX4" fmla="*/ 0 w 2046453"/>
              <a:gd name="connsiteY4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453" h="2674909">
                <a:moveTo>
                  <a:pt x="0" y="0"/>
                </a:moveTo>
                <a:lnTo>
                  <a:pt x="1496559" y="0"/>
                </a:lnTo>
                <a:lnTo>
                  <a:pt x="2046453" y="898697"/>
                </a:lnTo>
                <a:lnTo>
                  <a:pt x="959626" y="2674909"/>
                </a:lnTo>
                <a:lnTo>
                  <a:pt x="0" y="2674909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0" y="2071486"/>
            <a:ext cx="10643135" cy="2674910"/>
          </a:xfrm>
          <a:prstGeom prst="rect">
            <a:avLst/>
          </a:prstGeom>
          <a:ln>
            <a:noFill/>
          </a:ln>
        </p:spPr>
        <p:txBody>
          <a:bodyPr lIns="0" tIns="0" rIns="0" bIns="0" anchor="ctr" anchorCtr="0">
            <a:normAutofit/>
          </a:bodyPr>
          <a:lstStyle>
            <a:lvl1pPr algn="ctr">
              <a:lnSpc>
                <a:spcPct val="100000"/>
              </a:lnSpc>
              <a:defRPr sz="5400" b="1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here of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28534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EE67169C-9FBC-4DA9-B92A-FE2E3686AFE0}"/>
              </a:ext>
            </a:extLst>
          </p:cNvPr>
          <p:cNvSpPr/>
          <p:nvPr userDrawn="1"/>
        </p:nvSpPr>
        <p:spPr>
          <a:xfrm>
            <a:off x="0" y="2073272"/>
            <a:ext cx="11230559" cy="2674909"/>
          </a:xfrm>
          <a:custGeom>
            <a:avLst/>
            <a:gdLst>
              <a:gd name="connsiteX0" fmla="*/ 0 w 11230559"/>
              <a:gd name="connsiteY0" fmla="*/ 0 h 2674909"/>
              <a:gd name="connsiteX1" fmla="*/ 3545302 w 11230559"/>
              <a:gd name="connsiteY1" fmla="*/ 0 h 2674909"/>
              <a:gd name="connsiteX2" fmla="*/ 3545302 w 11230559"/>
              <a:gd name="connsiteY2" fmla="*/ 1 h 2674909"/>
              <a:gd name="connsiteX3" fmla="*/ 4860746 w 11230559"/>
              <a:gd name="connsiteY3" fmla="*/ 1 h 2674909"/>
              <a:gd name="connsiteX4" fmla="*/ 4860746 w 11230559"/>
              <a:gd name="connsiteY4" fmla="*/ 0 h 2674909"/>
              <a:gd name="connsiteX5" fmla="*/ 6489321 w 11230559"/>
              <a:gd name="connsiteY5" fmla="*/ 0 h 2674909"/>
              <a:gd name="connsiteX6" fmla="*/ 6861675 w 11230559"/>
              <a:gd name="connsiteY6" fmla="*/ 0 h 2674909"/>
              <a:gd name="connsiteX7" fmla="*/ 10680665 w 11230559"/>
              <a:gd name="connsiteY7" fmla="*/ 0 h 2674909"/>
              <a:gd name="connsiteX8" fmla="*/ 11230559 w 11230559"/>
              <a:gd name="connsiteY8" fmla="*/ 898697 h 2674909"/>
              <a:gd name="connsiteX9" fmla="*/ 10143732 w 11230559"/>
              <a:gd name="connsiteY9" fmla="*/ 2674909 h 2674909"/>
              <a:gd name="connsiteX10" fmla="*/ 1740567 w 11230559"/>
              <a:gd name="connsiteY10" fmla="*/ 2674909 h 2674909"/>
              <a:gd name="connsiteX11" fmla="*/ 0 w 11230559"/>
              <a:gd name="connsiteY11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30559" h="2674909">
                <a:moveTo>
                  <a:pt x="0" y="0"/>
                </a:moveTo>
                <a:lnTo>
                  <a:pt x="3545302" y="0"/>
                </a:lnTo>
                <a:lnTo>
                  <a:pt x="3545302" y="1"/>
                </a:lnTo>
                <a:lnTo>
                  <a:pt x="4860746" y="1"/>
                </a:lnTo>
                <a:lnTo>
                  <a:pt x="4860746" y="0"/>
                </a:lnTo>
                <a:lnTo>
                  <a:pt x="6489321" y="0"/>
                </a:lnTo>
                <a:lnTo>
                  <a:pt x="6861675" y="0"/>
                </a:lnTo>
                <a:lnTo>
                  <a:pt x="10680665" y="0"/>
                </a:lnTo>
                <a:lnTo>
                  <a:pt x="11230559" y="898697"/>
                </a:lnTo>
                <a:lnTo>
                  <a:pt x="10143732" y="2674909"/>
                </a:lnTo>
                <a:lnTo>
                  <a:pt x="1740567" y="2674909"/>
                </a:lnTo>
                <a:lnTo>
                  <a:pt x="0" y="2674909"/>
                </a:lnTo>
                <a:close/>
              </a:path>
            </a:pathLst>
          </a:custGeom>
          <a:solidFill>
            <a:srgbClr val="111C2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46F35C4E-242B-4545-9224-3682940843F8}"/>
              </a:ext>
            </a:extLst>
          </p:cNvPr>
          <p:cNvSpPr/>
          <p:nvPr userDrawn="1"/>
        </p:nvSpPr>
        <p:spPr>
          <a:xfrm>
            <a:off x="7584185" y="2071488"/>
            <a:ext cx="3946333" cy="6859785"/>
          </a:xfrm>
          <a:custGeom>
            <a:avLst/>
            <a:gdLst>
              <a:gd name="connsiteX0" fmla="*/ 547 w 3946333"/>
              <a:gd name="connsiteY0" fmla="*/ 6858892 h 6859785"/>
              <a:gd name="connsiteX1" fmla="*/ 300506 w 3946333"/>
              <a:gd name="connsiteY1" fmla="*/ 6858892 h 6859785"/>
              <a:gd name="connsiteX2" fmla="*/ 299959 w 3946333"/>
              <a:gd name="connsiteY2" fmla="*/ 6859785 h 6859785"/>
              <a:gd name="connsiteX3" fmla="*/ 0 w 3946333"/>
              <a:gd name="connsiteY3" fmla="*/ 6859785 h 6859785"/>
              <a:gd name="connsiteX4" fmla="*/ 3095389 w 3946333"/>
              <a:gd name="connsiteY4" fmla="*/ 0 h 6859785"/>
              <a:gd name="connsiteX5" fmla="*/ 3395348 w 3946333"/>
              <a:gd name="connsiteY5" fmla="*/ 0 h 6859785"/>
              <a:gd name="connsiteX6" fmla="*/ 3946333 w 3946333"/>
              <a:gd name="connsiteY6" fmla="*/ 900481 h 6859785"/>
              <a:gd name="connsiteX7" fmla="*/ 2859505 w 3946333"/>
              <a:gd name="connsiteY7" fmla="*/ 2676694 h 6859785"/>
              <a:gd name="connsiteX8" fmla="*/ 2559546 w 3946333"/>
              <a:gd name="connsiteY8" fmla="*/ 2676694 h 6859785"/>
              <a:gd name="connsiteX9" fmla="*/ 3646374 w 3946333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46333" h="6859785">
                <a:moveTo>
                  <a:pt x="547" y="6858892"/>
                </a:moveTo>
                <a:lnTo>
                  <a:pt x="300506" y="6858892"/>
                </a:lnTo>
                <a:lnTo>
                  <a:pt x="299959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3395348" y="0"/>
                </a:lnTo>
                <a:lnTo>
                  <a:pt x="3946333" y="900481"/>
                </a:lnTo>
                <a:lnTo>
                  <a:pt x="2859505" y="2676694"/>
                </a:lnTo>
                <a:lnTo>
                  <a:pt x="2559546" y="2676694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9B531D">
              <a:alpha val="1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F74EC9E1-7B27-4A0E-B1A9-98FC92DE58D3}"/>
              </a:ext>
            </a:extLst>
          </p:cNvPr>
          <p:cNvSpPr/>
          <p:nvPr userDrawn="1"/>
        </p:nvSpPr>
        <p:spPr>
          <a:xfrm>
            <a:off x="0" y="2073272"/>
            <a:ext cx="2046453" cy="2674909"/>
          </a:xfrm>
          <a:custGeom>
            <a:avLst/>
            <a:gdLst>
              <a:gd name="connsiteX0" fmla="*/ 0 w 2046453"/>
              <a:gd name="connsiteY0" fmla="*/ 0 h 2674909"/>
              <a:gd name="connsiteX1" fmla="*/ 1496559 w 2046453"/>
              <a:gd name="connsiteY1" fmla="*/ 0 h 2674909"/>
              <a:gd name="connsiteX2" fmla="*/ 2046453 w 2046453"/>
              <a:gd name="connsiteY2" fmla="*/ 898697 h 2674909"/>
              <a:gd name="connsiteX3" fmla="*/ 959626 w 2046453"/>
              <a:gd name="connsiteY3" fmla="*/ 2674909 h 2674909"/>
              <a:gd name="connsiteX4" fmla="*/ 0 w 2046453"/>
              <a:gd name="connsiteY4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453" h="2674909">
                <a:moveTo>
                  <a:pt x="0" y="0"/>
                </a:moveTo>
                <a:lnTo>
                  <a:pt x="1496559" y="0"/>
                </a:lnTo>
                <a:lnTo>
                  <a:pt x="2046453" y="898697"/>
                </a:lnTo>
                <a:lnTo>
                  <a:pt x="959626" y="2674909"/>
                </a:lnTo>
                <a:lnTo>
                  <a:pt x="0" y="2674909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294021" y="2073272"/>
            <a:ext cx="7828381" cy="2674910"/>
          </a:xfrm>
          <a:ln>
            <a:noFill/>
          </a:ln>
        </p:spPr>
        <p:txBody>
          <a:bodyPr lIns="0" tIns="0" rIns="0" bIns="0" anchor="ctr" anchorCtr="0">
            <a:normAutofit/>
          </a:bodyPr>
          <a:lstStyle>
            <a:lvl1pPr algn="l">
              <a:lnSpc>
                <a:spcPct val="100000"/>
              </a:lnSpc>
              <a:defRPr sz="4000" b="1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here of maximum 3 lines to paraphrase  someone properly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E13E747-E172-478B-BF15-48562769EF0E}"/>
              </a:ext>
            </a:extLst>
          </p:cNvPr>
          <p:cNvSpPr txBox="1"/>
          <p:nvPr userDrawn="1"/>
        </p:nvSpPr>
        <p:spPr>
          <a:xfrm>
            <a:off x="423421" y="1993020"/>
            <a:ext cx="16798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9600" dirty="0">
                <a:solidFill>
                  <a:srgbClr val="595C81"/>
                </a:solidFill>
                <a:latin typeface="Open Sans SemiBold" panose="020B0706030804020204" pitchFamily="34" charset="0"/>
              </a:rPr>
              <a:t>”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5B83842-3574-4E42-A4C6-750910994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7193" y="4985467"/>
            <a:ext cx="5903328" cy="649287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DDDEE7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nl-NL" dirty="0"/>
              <a:t>John West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255E9E5-93FF-43A5-9FF3-FBAA0B2E7E52}"/>
              </a:ext>
            </a:extLst>
          </p:cNvPr>
          <p:cNvSpPr txBox="1"/>
          <p:nvPr userDrawn="1"/>
        </p:nvSpPr>
        <p:spPr>
          <a:xfrm>
            <a:off x="2223977" y="4909202"/>
            <a:ext cx="98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DDDEE7"/>
                </a:solidFill>
                <a:latin typeface="Open Sans" panose="020B0606030504020204" pitchFamily="34" charset="0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890512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- 3 sourc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B8ABF8A6-3A61-4451-AE1D-A881C1AE38C2}"/>
              </a:ext>
            </a:extLst>
          </p:cNvPr>
          <p:cNvSpPr/>
          <p:nvPr userDrawn="1"/>
        </p:nvSpPr>
        <p:spPr>
          <a:xfrm flipH="1">
            <a:off x="958266" y="2341863"/>
            <a:ext cx="11230559" cy="2674909"/>
          </a:xfrm>
          <a:custGeom>
            <a:avLst/>
            <a:gdLst>
              <a:gd name="connsiteX0" fmla="*/ 0 w 11230559"/>
              <a:gd name="connsiteY0" fmla="*/ 0 h 2674909"/>
              <a:gd name="connsiteX1" fmla="*/ 3545302 w 11230559"/>
              <a:gd name="connsiteY1" fmla="*/ 0 h 2674909"/>
              <a:gd name="connsiteX2" fmla="*/ 3545302 w 11230559"/>
              <a:gd name="connsiteY2" fmla="*/ 1 h 2674909"/>
              <a:gd name="connsiteX3" fmla="*/ 4860746 w 11230559"/>
              <a:gd name="connsiteY3" fmla="*/ 1 h 2674909"/>
              <a:gd name="connsiteX4" fmla="*/ 4860746 w 11230559"/>
              <a:gd name="connsiteY4" fmla="*/ 0 h 2674909"/>
              <a:gd name="connsiteX5" fmla="*/ 6489321 w 11230559"/>
              <a:gd name="connsiteY5" fmla="*/ 0 h 2674909"/>
              <a:gd name="connsiteX6" fmla="*/ 6861675 w 11230559"/>
              <a:gd name="connsiteY6" fmla="*/ 0 h 2674909"/>
              <a:gd name="connsiteX7" fmla="*/ 10680665 w 11230559"/>
              <a:gd name="connsiteY7" fmla="*/ 0 h 2674909"/>
              <a:gd name="connsiteX8" fmla="*/ 11230559 w 11230559"/>
              <a:gd name="connsiteY8" fmla="*/ 898697 h 2674909"/>
              <a:gd name="connsiteX9" fmla="*/ 10143732 w 11230559"/>
              <a:gd name="connsiteY9" fmla="*/ 2674909 h 2674909"/>
              <a:gd name="connsiteX10" fmla="*/ 1740567 w 11230559"/>
              <a:gd name="connsiteY10" fmla="*/ 2674909 h 2674909"/>
              <a:gd name="connsiteX11" fmla="*/ 0 w 11230559"/>
              <a:gd name="connsiteY11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30559" h="2674909">
                <a:moveTo>
                  <a:pt x="0" y="0"/>
                </a:moveTo>
                <a:lnTo>
                  <a:pt x="3545302" y="0"/>
                </a:lnTo>
                <a:lnTo>
                  <a:pt x="3545302" y="1"/>
                </a:lnTo>
                <a:lnTo>
                  <a:pt x="4860746" y="1"/>
                </a:lnTo>
                <a:lnTo>
                  <a:pt x="4860746" y="0"/>
                </a:lnTo>
                <a:lnTo>
                  <a:pt x="6489321" y="0"/>
                </a:lnTo>
                <a:lnTo>
                  <a:pt x="6861675" y="0"/>
                </a:lnTo>
                <a:lnTo>
                  <a:pt x="10680665" y="0"/>
                </a:lnTo>
                <a:lnTo>
                  <a:pt x="11230559" y="898697"/>
                </a:lnTo>
                <a:lnTo>
                  <a:pt x="10143732" y="2674909"/>
                </a:lnTo>
                <a:lnTo>
                  <a:pt x="1740567" y="2674909"/>
                </a:lnTo>
                <a:lnTo>
                  <a:pt x="0" y="267490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14F7C986-F2B1-4A05-881B-1E50C7E134A3}"/>
              </a:ext>
            </a:extLst>
          </p:cNvPr>
          <p:cNvSpPr/>
          <p:nvPr userDrawn="1"/>
        </p:nvSpPr>
        <p:spPr>
          <a:xfrm flipH="1">
            <a:off x="667890" y="2341863"/>
            <a:ext cx="3946333" cy="6859785"/>
          </a:xfrm>
          <a:custGeom>
            <a:avLst/>
            <a:gdLst>
              <a:gd name="connsiteX0" fmla="*/ 547 w 3946333"/>
              <a:gd name="connsiteY0" fmla="*/ 6858892 h 6859785"/>
              <a:gd name="connsiteX1" fmla="*/ 300506 w 3946333"/>
              <a:gd name="connsiteY1" fmla="*/ 6858892 h 6859785"/>
              <a:gd name="connsiteX2" fmla="*/ 299959 w 3946333"/>
              <a:gd name="connsiteY2" fmla="*/ 6859785 h 6859785"/>
              <a:gd name="connsiteX3" fmla="*/ 0 w 3946333"/>
              <a:gd name="connsiteY3" fmla="*/ 6859785 h 6859785"/>
              <a:gd name="connsiteX4" fmla="*/ 3095389 w 3946333"/>
              <a:gd name="connsiteY4" fmla="*/ 0 h 6859785"/>
              <a:gd name="connsiteX5" fmla="*/ 3395348 w 3946333"/>
              <a:gd name="connsiteY5" fmla="*/ 0 h 6859785"/>
              <a:gd name="connsiteX6" fmla="*/ 3946333 w 3946333"/>
              <a:gd name="connsiteY6" fmla="*/ 900481 h 6859785"/>
              <a:gd name="connsiteX7" fmla="*/ 2859505 w 3946333"/>
              <a:gd name="connsiteY7" fmla="*/ 2676694 h 6859785"/>
              <a:gd name="connsiteX8" fmla="*/ 2559546 w 3946333"/>
              <a:gd name="connsiteY8" fmla="*/ 2676694 h 6859785"/>
              <a:gd name="connsiteX9" fmla="*/ 3646374 w 3946333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46333" h="6859785">
                <a:moveTo>
                  <a:pt x="547" y="6858892"/>
                </a:moveTo>
                <a:lnTo>
                  <a:pt x="300506" y="6858892"/>
                </a:lnTo>
                <a:lnTo>
                  <a:pt x="299959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3395348" y="0"/>
                </a:lnTo>
                <a:lnTo>
                  <a:pt x="3946333" y="900481"/>
                </a:lnTo>
                <a:lnTo>
                  <a:pt x="2859505" y="2676694"/>
                </a:lnTo>
                <a:lnTo>
                  <a:pt x="2559546" y="2676694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BB2C26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AABB806-8221-4421-9119-B6174B1EF86F}"/>
              </a:ext>
            </a:extLst>
          </p:cNvPr>
          <p:cNvSpPr/>
          <p:nvPr userDrawn="1"/>
        </p:nvSpPr>
        <p:spPr>
          <a:xfrm flipH="1">
            <a:off x="10142372" y="2341863"/>
            <a:ext cx="2046453" cy="2674909"/>
          </a:xfrm>
          <a:custGeom>
            <a:avLst/>
            <a:gdLst>
              <a:gd name="connsiteX0" fmla="*/ 0 w 2046453"/>
              <a:gd name="connsiteY0" fmla="*/ 0 h 2674909"/>
              <a:gd name="connsiteX1" fmla="*/ 1496559 w 2046453"/>
              <a:gd name="connsiteY1" fmla="*/ 0 h 2674909"/>
              <a:gd name="connsiteX2" fmla="*/ 2046453 w 2046453"/>
              <a:gd name="connsiteY2" fmla="*/ 898697 h 2674909"/>
              <a:gd name="connsiteX3" fmla="*/ 959626 w 2046453"/>
              <a:gd name="connsiteY3" fmla="*/ 2674909 h 2674909"/>
              <a:gd name="connsiteX4" fmla="*/ 0 w 2046453"/>
              <a:gd name="connsiteY4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453" h="2674909">
                <a:moveTo>
                  <a:pt x="0" y="0"/>
                </a:moveTo>
                <a:lnTo>
                  <a:pt x="1496559" y="0"/>
                </a:lnTo>
                <a:lnTo>
                  <a:pt x="2046453" y="898697"/>
                </a:lnTo>
                <a:lnTo>
                  <a:pt x="959626" y="2674909"/>
                </a:lnTo>
                <a:lnTo>
                  <a:pt x="0" y="2674909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82856" y="242480"/>
            <a:ext cx="8959516" cy="2093213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anchor="ctr" anchorCtr="0">
            <a:normAutofit/>
          </a:bodyPr>
          <a:lstStyle>
            <a:lvl1pPr algn="l">
              <a:lnSpc>
                <a:spcPct val="100000"/>
              </a:lnSpc>
              <a:defRPr sz="5400" b="1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Questions?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5E7B4A9-5964-4C9F-8E11-000C8F934BB9}"/>
              </a:ext>
            </a:extLst>
          </p:cNvPr>
          <p:cNvSpPr txBox="1"/>
          <p:nvPr userDrawn="1"/>
        </p:nvSpPr>
        <p:spPr>
          <a:xfrm>
            <a:off x="1656098" y="2608787"/>
            <a:ext cx="84862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I </a:t>
            </a:r>
            <a:r>
              <a:rPr lang="nl-NL" b="0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am</a:t>
            </a:r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 a </a:t>
            </a:r>
            <a:r>
              <a:rPr lang="nl-NL" b="0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proud</a:t>
            </a:r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 community member! </a:t>
            </a:r>
            <a:r>
              <a:rPr lang="nl-NL" b="0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Please</a:t>
            </a:r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 contact me on </a:t>
            </a:r>
            <a:r>
              <a:rPr lang="nl-NL" b="0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the</a:t>
            </a:r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nl-NL" b="0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following</a:t>
            </a:r>
            <a:r>
              <a:rPr lang="nl-NL" b="0" i="1" dirty="0">
                <a:solidFill>
                  <a:schemeClr val="bg1"/>
                </a:solidFill>
                <a:latin typeface="Open Sans" panose="020B0606030504020204" pitchFamily="34" charset="0"/>
              </a:rPr>
              <a:t> handles: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4795CE4-0C31-48BF-B4F9-ECCC61A23264}"/>
              </a:ext>
            </a:extLst>
          </p:cNvPr>
          <p:cNvGrpSpPr/>
          <p:nvPr userDrawn="1"/>
        </p:nvGrpSpPr>
        <p:grpSpPr>
          <a:xfrm>
            <a:off x="8839177" y="3339707"/>
            <a:ext cx="514934" cy="514934"/>
            <a:chOff x="8288149" y="3917447"/>
            <a:chExt cx="514934" cy="514934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FA6CD0B-AB57-4FD3-951C-DAF454743993}"/>
                </a:ext>
              </a:extLst>
            </p:cNvPr>
            <p:cNvSpPr/>
            <p:nvPr userDrawn="1"/>
          </p:nvSpPr>
          <p:spPr>
            <a:xfrm>
              <a:off x="8288149" y="3917447"/>
              <a:ext cx="514934" cy="51493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Open Sans" panose="020B0606030504020204" pitchFamily="34" charset="0"/>
              </a:endParaRPr>
            </a:p>
          </p:txBody>
        </p:sp>
        <p:pic>
          <p:nvPicPr>
            <p:cNvPr id="2052" name="Picture 4" descr="Image result for stackexchange logo png">
              <a:extLst>
                <a:ext uri="{FF2B5EF4-FFF2-40B4-BE49-F238E27FC236}">
                  <a16:creationId xmlns:a16="http://schemas.microsoft.com/office/drawing/2014/main" id="{3B83AE70-6D23-4652-94CA-A854E14B80A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998" y="3967338"/>
              <a:ext cx="447236" cy="447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1B6FB764-833E-40B9-8D4C-B83B45D581DA}"/>
              </a:ext>
            </a:extLst>
          </p:cNvPr>
          <p:cNvGrpSpPr/>
          <p:nvPr userDrawn="1"/>
        </p:nvGrpSpPr>
        <p:grpSpPr>
          <a:xfrm>
            <a:off x="6005598" y="3341312"/>
            <a:ext cx="514934" cy="514934"/>
            <a:chOff x="5926729" y="3917447"/>
            <a:chExt cx="514934" cy="514934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51F439FC-2182-494E-BE26-F009516A32C3}"/>
                </a:ext>
              </a:extLst>
            </p:cNvPr>
            <p:cNvSpPr/>
            <p:nvPr userDrawn="1"/>
          </p:nvSpPr>
          <p:spPr>
            <a:xfrm>
              <a:off x="5926729" y="3917447"/>
              <a:ext cx="514934" cy="51493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Open Sans" panose="020B0606030504020204" pitchFamily="34" charset="0"/>
              </a:endParaRPr>
            </a:p>
          </p:txBody>
        </p:sp>
        <p:pic>
          <p:nvPicPr>
            <p:cNvPr id="2054" name="Picture 6" descr="Image result for twitter logo png">
              <a:extLst>
                <a:ext uri="{FF2B5EF4-FFF2-40B4-BE49-F238E27FC236}">
                  <a16:creationId xmlns:a16="http://schemas.microsoft.com/office/drawing/2014/main" id="{43C0702A-7E7B-4A33-897A-A5614835D6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564" y="3999422"/>
              <a:ext cx="377764" cy="37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C197C61-7F06-40EC-B694-222812AFCD4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83149" y="3857119"/>
            <a:ext cx="2759075" cy="49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b="1" i="0" dirty="0">
                <a:solidFill>
                  <a:schemeClr val="bg1"/>
                </a:solidFill>
                <a:latin typeface="Open Sans" panose="020B0606030504020204" pitchFamily="34" charset="0"/>
                <a:cs typeface="+mn-cs"/>
              </a:defRPr>
            </a:lvl1pPr>
          </a:lstStyle>
          <a:p>
            <a:pPr lvl="0" algn="ctr"/>
            <a:r>
              <a:rPr lang="nl-NL" dirty="0"/>
              <a:t>@username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EC08A01E-6811-4474-B650-85420505F18E}"/>
              </a:ext>
            </a:extLst>
          </p:cNvPr>
          <p:cNvGrpSpPr/>
          <p:nvPr userDrawn="1"/>
        </p:nvGrpSpPr>
        <p:grpSpPr>
          <a:xfrm>
            <a:off x="3205220" y="3335792"/>
            <a:ext cx="514934" cy="514934"/>
            <a:chOff x="4325185" y="3111833"/>
            <a:chExt cx="514934" cy="514934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196DC14-6D5B-448C-8F9C-B24BD37724D0}"/>
                </a:ext>
              </a:extLst>
            </p:cNvPr>
            <p:cNvSpPr/>
            <p:nvPr userDrawn="1"/>
          </p:nvSpPr>
          <p:spPr>
            <a:xfrm>
              <a:off x="4325185" y="3111833"/>
              <a:ext cx="514934" cy="51493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Open Sans" panose="020B0606030504020204" pitchFamily="34" charset="0"/>
              </a:endParaRPr>
            </a:p>
          </p:txBody>
        </p:sp>
        <p:pic>
          <p:nvPicPr>
            <p:cNvPr id="1026" name="Picture 2" descr="Slack logo PNG 2019">
              <a:extLst>
                <a:ext uri="{FF2B5EF4-FFF2-40B4-BE49-F238E27FC236}">
                  <a16:creationId xmlns:a16="http://schemas.microsoft.com/office/drawing/2014/main" id="{91424FEB-47A4-4BAB-AD06-DA472A70A0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648" y="3184079"/>
              <a:ext cx="377925" cy="377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>
            <a:extLst>
              <a:ext uri="{FF2B5EF4-FFF2-40B4-BE49-F238E27FC236}">
                <a16:creationId xmlns:a16="http://schemas.microsoft.com/office/drawing/2014/main" id="{879C9FFF-C5D8-4904-93C5-F45553784E91}"/>
              </a:ext>
            </a:extLst>
          </p:cNvPr>
          <p:cNvSpPr txBox="1"/>
          <p:nvPr userDrawn="1"/>
        </p:nvSpPr>
        <p:spPr>
          <a:xfrm>
            <a:off x="2183090" y="4266966"/>
            <a:ext cx="255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sitecorechat.slack.com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A5BD0EAF-D560-4F1C-B389-A442801FC0E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99810" y="3857119"/>
            <a:ext cx="2759075" cy="49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b="1" i="0" dirty="0">
                <a:solidFill>
                  <a:schemeClr val="bg1"/>
                </a:solidFill>
                <a:latin typeface="Open Sans" panose="020B0606030504020204" pitchFamily="34" charset="0"/>
                <a:cs typeface="+mn-cs"/>
              </a:defRPr>
            </a:lvl1pPr>
          </a:lstStyle>
          <a:p>
            <a:pPr lvl="0" algn="ctr"/>
            <a:r>
              <a:rPr lang="nl-NL" dirty="0"/>
              <a:t>@</a:t>
            </a:r>
            <a:r>
              <a:rPr lang="nl-NL" dirty="0" err="1"/>
              <a:t>yourhandle</a:t>
            </a:r>
            <a:endParaRPr lang="nl-NL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E8753F9-95A3-48EE-8596-B7A33D3EDB12}"/>
              </a:ext>
            </a:extLst>
          </p:cNvPr>
          <p:cNvSpPr txBox="1"/>
          <p:nvPr userDrawn="1"/>
        </p:nvSpPr>
        <p:spPr>
          <a:xfrm>
            <a:off x="4999751" y="4266966"/>
            <a:ext cx="255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twitter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7D52B7A0-46B2-4984-8788-2E8177D27CB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17106" y="3857119"/>
            <a:ext cx="2759075" cy="49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b="1" i="0" dirty="0">
                <a:solidFill>
                  <a:schemeClr val="bg1"/>
                </a:solidFill>
                <a:latin typeface="Open Sans" panose="020B0606030504020204" pitchFamily="34" charset="0"/>
                <a:cs typeface="+mn-cs"/>
              </a:defRPr>
            </a:lvl1pPr>
          </a:lstStyle>
          <a:p>
            <a:pPr lvl="0" algn="ctr"/>
            <a:r>
              <a:rPr lang="nl-NL" dirty="0"/>
              <a:t>username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DFB1D93-6E51-4112-BCD8-3D04EBE4D97B}"/>
              </a:ext>
            </a:extLst>
          </p:cNvPr>
          <p:cNvSpPr txBox="1"/>
          <p:nvPr userDrawn="1"/>
        </p:nvSpPr>
        <p:spPr>
          <a:xfrm>
            <a:off x="7716471" y="4266966"/>
            <a:ext cx="275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sitecore.stackexchange.com</a:t>
            </a:r>
          </a:p>
        </p:txBody>
      </p:sp>
    </p:spTree>
    <p:extLst>
      <p:ext uri="{BB962C8B-B14F-4D97-AF65-F5344CB8AC3E}">
        <p14:creationId xmlns:p14="http://schemas.microsoft.com/office/powerpoint/2010/main" val="4028555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- 2 sourc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B8ABF8A6-3A61-4451-AE1D-A881C1AE38C2}"/>
              </a:ext>
            </a:extLst>
          </p:cNvPr>
          <p:cNvSpPr/>
          <p:nvPr userDrawn="1"/>
        </p:nvSpPr>
        <p:spPr>
          <a:xfrm flipH="1">
            <a:off x="3048904" y="2375114"/>
            <a:ext cx="11230559" cy="2674909"/>
          </a:xfrm>
          <a:custGeom>
            <a:avLst/>
            <a:gdLst>
              <a:gd name="connsiteX0" fmla="*/ 0 w 11230559"/>
              <a:gd name="connsiteY0" fmla="*/ 0 h 2674909"/>
              <a:gd name="connsiteX1" fmla="*/ 3545302 w 11230559"/>
              <a:gd name="connsiteY1" fmla="*/ 0 h 2674909"/>
              <a:gd name="connsiteX2" fmla="*/ 3545302 w 11230559"/>
              <a:gd name="connsiteY2" fmla="*/ 1 h 2674909"/>
              <a:gd name="connsiteX3" fmla="*/ 4860746 w 11230559"/>
              <a:gd name="connsiteY3" fmla="*/ 1 h 2674909"/>
              <a:gd name="connsiteX4" fmla="*/ 4860746 w 11230559"/>
              <a:gd name="connsiteY4" fmla="*/ 0 h 2674909"/>
              <a:gd name="connsiteX5" fmla="*/ 6489321 w 11230559"/>
              <a:gd name="connsiteY5" fmla="*/ 0 h 2674909"/>
              <a:gd name="connsiteX6" fmla="*/ 6861675 w 11230559"/>
              <a:gd name="connsiteY6" fmla="*/ 0 h 2674909"/>
              <a:gd name="connsiteX7" fmla="*/ 10680665 w 11230559"/>
              <a:gd name="connsiteY7" fmla="*/ 0 h 2674909"/>
              <a:gd name="connsiteX8" fmla="*/ 11230559 w 11230559"/>
              <a:gd name="connsiteY8" fmla="*/ 898697 h 2674909"/>
              <a:gd name="connsiteX9" fmla="*/ 10143732 w 11230559"/>
              <a:gd name="connsiteY9" fmla="*/ 2674909 h 2674909"/>
              <a:gd name="connsiteX10" fmla="*/ 1740567 w 11230559"/>
              <a:gd name="connsiteY10" fmla="*/ 2674909 h 2674909"/>
              <a:gd name="connsiteX11" fmla="*/ 0 w 11230559"/>
              <a:gd name="connsiteY11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30559" h="2674909">
                <a:moveTo>
                  <a:pt x="0" y="0"/>
                </a:moveTo>
                <a:lnTo>
                  <a:pt x="3545302" y="0"/>
                </a:lnTo>
                <a:lnTo>
                  <a:pt x="3545302" y="1"/>
                </a:lnTo>
                <a:lnTo>
                  <a:pt x="4860746" y="1"/>
                </a:lnTo>
                <a:lnTo>
                  <a:pt x="4860746" y="0"/>
                </a:lnTo>
                <a:lnTo>
                  <a:pt x="6489321" y="0"/>
                </a:lnTo>
                <a:lnTo>
                  <a:pt x="6861675" y="0"/>
                </a:lnTo>
                <a:lnTo>
                  <a:pt x="10680665" y="0"/>
                </a:lnTo>
                <a:lnTo>
                  <a:pt x="11230559" y="898697"/>
                </a:lnTo>
                <a:lnTo>
                  <a:pt x="10143732" y="2674909"/>
                </a:lnTo>
                <a:lnTo>
                  <a:pt x="1740567" y="2674909"/>
                </a:lnTo>
                <a:lnTo>
                  <a:pt x="0" y="267490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14F7C986-F2B1-4A05-881B-1E50C7E134A3}"/>
              </a:ext>
            </a:extLst>
          </p:cNvPr>
          <p:cNvSpPr/>
          <p:nvPr userDrawn="1"/>
        </p:nvSpPr>
        <p:spPr>
          <a:xfrm flipH="1">
            <a:off x="2758528" y="2375114"/>
            <a:ext cx="3946333" cy="6859785"/>
          </a:xfrm>
          <a:custGeom>
            <a:avLst/>
            <a:gdLst>
              <a:gd name="connsiteX0" fmla="*/ 547 w 3946333"/>
              <a:gd name="connsiteY0" fmla="*/ 6858892 h 6859785"/>
              <a:gd name="connsiteX1" fmla="*/ 300506 w 3946333"/>
              <a:gd name="connsiteY1" fmla="*/ 6858892 h 6859785"/>
              <a:gd name="connsiteX2" fmla="*/ 299959 w 3946333"/>
              <a:gd name="connsiteY2" fmla="*/ 6859785 h 6859785"/>
              <a:gd name="connsiteX3" fmla="*/ 0 w 3946333"/>
              <a:gd name="connsiteY3" fmla="*/ 6859785 h 6859785"/>
              <a:gd name="connsiteX4" fmla="*/ 3095389 w 3946333"/>
              <a:gd name="connsiteY4" fmla="*/ 0 h 6859785"/>
              <a:gd name="connsiteX5" fmla="*/ 3395348 w 3946333"/>
              <a:gd name="connsiteY5" fmla="*/ 0 h 6859785"/>
              <a:gd name="connsiteX6" fmla="*/ 3946333 w 3946333"/>
              <a:gd name="connsiteY6" fmla="*/ 900481 h 6859785"/>
              <a:gd name="connsiteX7" fmla="*/ 2859505 w 3946333"/>
              <a:gd name="connsiteY7" fmla="*/ 2676694 h 6859785"/>
              <a:gd name="connsiteX8" fmla="*/ 2559546 w 3946333"/>
              <a:gd name="connsiteY8" fmla="*/ 2676694 h 6859785"/>
              <a:gd name="connsiteX9" fmla="*/ 3646374 w 3946333"/>
              <a:gd name="connsiteY9" fmla="*/ 900481 h 685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46333" h="6859785">
                <a:moveTo>
                  <a:pt x="547" y="6858892"/>
                </a:moveTo>
                <a:lnTo>
                  <a:pt x="300506" y="6858892"/>
                </a:lnTo>
                <a:lnTo>
                  <a:pt x="299959" y="6859785"/>
                </a:lnTo>
                <a:lnTo>
                  <a:pt x="0" y="6859785"/>
                </a:lnTo>
                <a:close/>
                <a:moveTo>
                  <a:pt x="3095389" y="0"/>
                </a:moveTo>
                <a:lnTo>
                  <a:pt x="3395348" y="0"/>
                </a:lnTo>
                <a:lnTo>
                  <a:pt x="3946333" y="900481"/>
                </a:lnTo>
                <a:lnTo>
                  <a:pt x="2859505" y="2676694"/>
                </a:lnTo>
                <a:lnTo>
                  <a:pt x="2559546" y="2676694"/>
                </a:lnTo>
                <a:lnTo>
                  <a:pt x="3646374" y="900481"/>
                </a:lnTo>
                <a:close/>
              </a:path>
            </a:pathLst>
          </a:custGeom>
          <a:solidFill>
            <a:srgbClr val="BB2C26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AABB806-8221-4421-9119-B6174B1EF86F}"/>
              </a:ext>
            </a:extLst>
          </p:cNvPr>
          <p:cNvSpPr/>
          <p:nvPr userDrawn="1"/>
        </p:nvSpPr>
        <p:spPr>
          <a:xfrm flipH="1">
            <a:off x="10181786" y="2375114"/>
            <a:ext cx="2046453" cy="2674909"/>
          </a:xfrm>
          <a:custGeom>
            <a:avLst/>
            <a:gdLst>
              <a:gd name="connsiteX0" fmla="*/ 0 w 2046453"/>
              <a:gd name="connsiteY0" fmla="*/ 0 h 2674909"/>
              <a:gd name="connsiteX1" fmla="*/ 1496559 w 2046453"/>
              <a:gd name="connsiteY1" fmla="*/ 0 h 2674909"/>
              <a:gd name="connsiteX2" fmla="*/ 2046453 w 2046453"/>
              <a:gd name="connsiteY2" fmla="*/ 898697 h 2674909"/>
              <a:gd name="connsiteX3" fmla="*/ 959626 w 2046453"/>
              <a:gd name="connsiteY3" fmla="*/ 2674909 h 2674909"/>
              <a:gd name="connsiteX4" fmla="*/ 0 w 2046453"/>
              <a:gd name="connsiteY4" fmla="*/ 2674909 h 26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453" h="2674909">
                <a:moveTo>
                  <a:pt x="0" y="0"/>
                </a:moveTo>
                <a:lnTo>
                  <a:pt x="1496559" y="0"/>
                </a:lnTo>
                <a:lnTo>
                  <a:pt x="2046453" y="898697"/>
                </a:lnTo>
                <a:lnTo>
                  <a:pt x="959626" y="2674909"/>
                </a:lnTo>
                <a:lnTo>
                  <a:pt x="0" y="2674909"/>
                </a:lnTo>
                <a:close/>
              </a:path>
            </a:pathLst>
          </a:custGeom>
          <a:solidFill>
            <a:srgbClr val="22132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41983" y="278704"/>
            <a:ext cx="8959516" cy="2093213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anchor="ctr" anchorCtr="0">
            <a:normAutofit/>
          </a:bodyPr>
          <a:lstStyle>
            <a:lvl1pPr algn="l">
              <a:lnSpc>
                <a:spcPct val="100000"/>
              </a:lnSpc>
              <a:defRPr sz="5400" b="1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Questions?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5E7B4A9-5964-4C9F-8E11-000C8F934BB9}"/>
              </a:ext>
            </a:extLst>
          </p:cNvPr>
          <p:cNvSpPr txBox="1"/>
          <p:nvPr userDrawn="1"/>
        </p:nvSpPr>
        <p:spPr>
          <a:xfrm>
            <a:off x="4270373" y="2515161"/>
            <a:ext cx="5125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I </a:t>
            </a:r>
            <a:r>
              <a:rPr lang="nl-NL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am</a:t>
            </a:r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 a </a:t>
            </a:r>
            <a:r>
              <a:rPr lang="nl-NL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proud</a:t>
            </a:r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 community member! </a:t>
            </a:r>
          </a:p>
          <a:p>
            <a:pPr algn="ctr"/>
            <a:r>
              <a:rPr lang="nl-NL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Please</a:t>
            </a:r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 contact me on </a:t>
            </a:r>
            <a:r>
              <a:rPr lang="nl-NL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the</a:t>
            </a:r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Open Sans" panose="020B0606030504020204" pitchFamily="34" charset="0"/>
              </a:rPr>
              <a:t>following</a:t>
            </a:r>
            <a:r>
              <a:rPr lang="nl-NL" i="1" dirty="0">
                <a:solidFill>
                  <a:schemeClr val="bg1"/>
                </a:solidFill>
                <a:latin typeface="Open Sans" panose="020B0606030504020204" pitchFamily="34" charset="0"/>
              </a:rPr>
              <a:t> handles: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1B6FB764-833E-40B9-8D4C-B83B45D581DA}"/>
              </a:ext>
            </a:extLst>
          </p:cNvPr>
          <p:cNvGrpSpPr/>
          <p:nvPr userDrawn="1"/>
        </p:nvGrpSpPr>
        <p:grpSpPr>
          <a:xfrm>
            <a:off x="8096236" y="3374563"/>
            <a:ext cx="514934" cy="514934"/>
            <a:chOff x="5926729" y="3917447"/>
            <a:chExt cx="514934" cy="514934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51F439FC-2182-494E-BE26-F009516A32C3}"/>
                </a:ext>
              </a:extLst>
            </p:cNvPr>
            <p:cNvSpPr/>
            <p:nvPr userDrawn="1"/>
          </p:nvSpPr>
          <p:spPr>
            <a:xfrm>
              <a:off x="5926729" y="3917447"/>
              <a:ext cx="514934" cy="51493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Open Sans" panose="020B0606030504020204" pitchFamily="34" charset="0"/>
              </a:endParaRPr>
            </a:p>
          </p:txBody>
        </p:sp>
        <p:pic>
          <p:nvPicPr>
            <p:cNvPr id="2054" name="Picture 6" descr="Image result for twitter logo png">
              <a:extLst>
                <a:ext uri="{FF2B5EF4-FFF2-40B4-BE49-F238E27FC236}">
                  <a16:creationId xmlns:a16="http://schemas.microsoft.com/office/drawing/2014/main" id="{43C0702A-7E7B-4A33-897A-A5614835D6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564" y="3999422"/>
              <a:ext cx="377764" cy="37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C197C61-7F06-40EC-B694-222812AFCD4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173787" y="3890370"/>
            <a:ext cx="2759075" cy="49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b="1" i="1" dirty="0">
                <a:solidFill>
                  <a:schemeClr val="bg1"/>
                </a:solidFill>
                <a:latin typeface="Open Sans" panose="020B0606030504020204" pitchFamily="34" charset="0"/>
                <a:cs typeface="+mn-cs"/>
              </a:defRPr>
            </a:lvl1pPr>
          </a:lstStyle>
          <a:p>
            <a:pPr lvl="0" algn="ctr"/>
            <a:r>
              <a:rPr lang="nl-NL" dirty="0"/>
              <a:t>@username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EC08A01E-6811-4474-B650-85420505F18E}"/>
              </a:ext>
            </a:extLst>
          </p:cNvPr>
          <p:cNvGrpSpPr/>
          <p:nvPr userDrawn="1"/>
        </p:nvGrpSpPr>
        <p:grpSpPr>
          <a:xfrm>
            <a:off x="5295858" y="3369043"/>
            <a:ext cx="514934" cy="514934"/>
            <a:chOff x="4325185" y="3111833"/>
            <a:chExt cx="514934" cy="514934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196DC14-6D5B-448C-8F9C-B24BD37724D0}"/>
                </a:ext>
              </a:extLst>
            </p:cNvPr>
            <p:cNvSpPr/>
            <p:nvPr userDrawn="1"/>
          </p:nvSpPr>
          <p:spPr>
            <a:xfrm>
              <a:off x="4325185" y="3111833"/>
              <a:ext cx="514934" cy="51493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Open Sans" panose="020B0606030504020204" pitchFamily="34" charset="0"/>
              </a:endParaRPr>
            </a:p>
          </p:txBody>
        </p:sp>
        <p:pic>
          <p:nvPicPr>
            <p:cNvPr id="1026" name="Picture 2" descr="Slack logo PNG 2019">
              <a:extLst>
                <a:ext uri="{FF2B5EF4-FFF2-40B4-BE49-F238E27FC236}">
                  <a16:creationId xmlns:a16="http://schemas.microsoft.com/office/drawing/2014/main" id="{91424FEB-47A4-4BAB-AD06-DA472A70A09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648" y="3184079"/>
              <a:ext cx="377925" cy="377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kstvak 28">
            <a:extLst>
              <a:ext uri="{FF2B5EF4-FFF2-40B4-BE49-F238E27FC236}">
                <a16:creationId xmlns:a16="http://schemas.microsoft.com/office/drawing/2014/main" id="{879C9FFF-C5D8-4904-93C5-F45553784E91}"/>
              </a:ext>
            </a:extLst>
          </p:cNvPr>
          <p:cNvSpPr txBox="1"/>
          <p:nvPr userDrawn="1"/>
        </p:nvSpPr>
        <p:spPr>
          <a:xfrm>
            <a:off x="4273728" y="4300217"/>
            <a:ext cx="255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sitecorechat.slack.com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A5BD0EAF-D560-4F1C-B389-A442801FC0E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90448" y="3890370"/>
            <a:ext cx="2759075" cy="49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b="1" i="1" dirty="0">
                <a:solidFill>
                  <a:schemeClr val="bg1"/>
                </a:solidFill>
                <a:latin typeface="Open Sans" panose="020B0606030504020204" pitchFamily="34" charset="0"/>
                <a:cs typeface="+mn-cs"/>
              </a:defRPr>
            </a:lvl1pPr>
          </a:lstStyle>
          <a:p>
            <a:pPr lvl="0" algn="ctr"/>
            <a:r>
              <a:rPr lang="nl-NL" dirty="0"/>
              <a:t>@</a:t>
            </a:r>
            <a:r>
              <a:rPr lang="nl-NL" dirty="0" err="1"/>
              <a:t>yourhandle</a:t>
            </a:r>
            <a:endParaRPr lang="nl-NL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E8753F9-95A3-48EE-8596-B7A33D3EDB12}"/>
              </a:ext>
            </a:extLst>
          </p:cNvPr>
          <p:cNvSpPr txBox="1"/>
          <p:nvPr userDrawn="1"/>
        </p:nvSpPr>
        <p:spPr>
          <a:xfrm>
            <a:off x="7090389" y="4300217"/>
            <a:ext cx="255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363280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31800" y="1310640"/>
            <a:ext cx="11353800" cy="5090160"/>
          </a:xfrm>
        </p:spPr>
        <p:txBody>
          <a:bodyPr>
            <a:normAutofit/>
          </a:bodyPr>
          <a:lstStyle>
            <a:lvl1pPr indent="-288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3200" b="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346075" indent="-288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Open Sans" charset="2"/>
              <a:buChar char="§"/>
              <a:defRPr sz="2800" b="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574675" indent="-288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Open Sans"/>
              <a:buChar char="•"/>
              <a:tabLst/>
              <a:defRPr sz="2400" b="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866775" indent="-288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 sz="2400" b="0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1260475" indent="-288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  <a:defRPr sz="2000" b="0">
                <a:solidFill>
                  <a:schemeClr val="tx1"/>
                </a:solidFill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9D9F-6D9B-41EC-8DBF-A480CE08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644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081" y="1290320"/>
            <a:ext cx="5384616" cy="50723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Open San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Open Sans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3681" y="1290320"/>
            <a:ext cx="5384616" cy="50469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1pPr>
            <a:lvl2pPr marL="346075" indent="-1730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Open Sans" charset="2"/>
              <a:buChar char="§"/>
              <a:defRPr sz="1800"/>
            </a:lvl2pPr>
            <a:lvl3pPr marL="517525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Open Sans"/>
              <a:buChar char="•"/>
              <a:defRPr sz="1700"/>
            </a:lvl3pPr>
            <a:lvl4pPr marL="862013" indent="-304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1090613" indent="-22701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84967D-C6D3-43A3-A2CB-5F033751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8881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hyperlink" Target="https://europe.sugcon.events/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2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5" r:id="rId2"/>
    <p:sldLayoutId id="2147483787" r:id="rId3"/>
    <p:sldLayoutId id="2147483729" r:id="rId4"/>
    <p:sldLayoutId id="2147483884" r:id="rId5"/>
    <p:sldLayoutId id="2147483888" r:id="rId6"/>
    <p:sldLayoutId id="2147483889" r:id="rId7"/>
  </p:sldLayoutIdLst>
  <p:hf sldNum="0" hdr="0" ftr="0" dt="0"/>
  <p:txStyles>
    <p:titleStyle>
      <a:lvl1pPr algn="l" defTabSz="914240" rtl="0" eaLnBrk="1" latinLnBrk="0" hangingPunct="1">
        <a:lnSpc>
          <a:spcPct val="100000"/>
        </a:lnSpc>
        <a:spcBef>
          <a:spcPct val="0"/>
        </a:spcBef>
        <a:buNone/>
        <a:defRPr lang="en-GB" sz="5600" b="1" kern="1200" baseline="0" dirty="0">
          <a:solidFill>
            <a:srgbClr val="000000"/>
          </a:solidFill>
          <a:latin typeface="Open Sans SemiBold" panose="020B0706030804020204" pitchFamily="34" charset="0"/>
          <a:ea typeface="+mj-ea"/>
          <a:cs typeface="Open Sans SemiBold" panose="020B0706030804020204" pitchFamily="34" charset="0"/>
        </a:defRPr>
      </a:lvl1pPr>
    </p:titleStyle>
    <p:bodyStyle>
      <a:lvl1pPr marL="0" indent="0" algn="l" defTabSz="914240" rtl="0" eaLnBrk="1" latinLnBrk="0" hangingPunct="1">
        <a:lnSpc>
          <a:spcPct val="100000"/>
        </a:lnSpc>
        <a:spcBef>
          <a:spcPts val="552"/>
        </a:spcBef>
        <a:spcAft>
          <a:spcPts val="800"/>
        </a:spcAft>
        <a:buFontTx/>
        <a:buNone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Open Sans" panose="020B0606030504020204" pitchFamily="34" charset="0"/>
        </a:defRPr>
      </a:lvl1pPr>
      <a:lvl2pPr marL="835054" indent="-381533" algn="l" defTabSz="914240" rtl="0" eaLnBrk="1" latinLnBrk="0" hangingPunct="1">
        <a:lnSpc>
          <a:spcPct val="100000"/>
        </a:lnSpc>
        <a:spcBef>
          <a:spcPts val="24"/>
        </a:spcBef>
        <a:spcAft>
          <a:spcPct val="50000"/>
        </a:spcAft>
        <a:buClr>
          <a:schemeClr val="accent5"/>
        </a:buClr>
        <a:buSzPct val="80000"/>
        <a:buFont typeface="Open Sans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Open Sans" panose="020B0606030504020204" pitchFamily="34" charset="0"/>
        </a:defRPr>
      </a:lvl2pPr>
      <a:lvl3pPr marL="1155398" indent="-305946" algn="l" defTabSz="914240" rtl="0" eaLnBrk="1" latinLnBrk="0" hangingPunct="1">
        <a:lnSpc>
          <a:spcPct val="100000"/>
        </a:lnSpc>
        <a:spcBef>
          <a:spcPts val="336"/>
        </a:spcBef>
        <a:spcAft>
          <a:spcPct val="50000"/>
        </a:spcAft>
        <a:buClr>
          <a:schemeClr val="accent5"/>
        </a:buClr>
        <a:buSzPct val="90000"/>
        <a:buFont typeface="Open Sans"/>
        <a:buChar char="-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Open Sans" panose="020B0606030504020204" pitchFamily="34" charset="0"/>
        </a:defRPr>
      </a:lvl3pPr>
      <a:lvl4pPr marL="1522534" indent="-305946" algn="l" defTabSz="914240" rtl="0" eaLnBrk="1" latinLnBrk="0" hangingPunct="1">
        <a:lnSpc>
          <a:spcPct val="100000"/>
        </a:lnSpc>
        <a:spcBef>
          <a:spcPts val="336"/>
        </a:spcBef>
        <a:buClr>
          <a:schemeClr val="accent5"/>
        </a:buClr>
        <a:buFont typeface="Open Sans" panose="020B0503020204020204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F86317-51EB-C57D-2C92-B6CE56F889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26"/>
            <a:ext cx="12215037" cy="921956"/>
          </a:xfrm>
          <a:prstGeom prst="rect">
            <a:avLst/>
          </a:prstGeom>
        </p:spPr>
      </p:pic>
      <p:sp>
        <p:nvSpPr>
          <p:cNvPr id="31" name="Trapezium 30">
            <a:extLst>
              <a:ext uri="{FF2B5EF4-FFF2-40B4-BE49-F238E27FC236}">
                <a16:creationId xmlns:a16="http://schemas.microsoft.com/office/drawing/2014/main" id="{67C72265-A0FD-4DC2-8F7F-E9F0D61970CA}"/>
              </a:ext>
            </a:extLst>
          </p:cNvPr>
          <p:cNvSpPr/>
          <p:nvPr userDrawn="1"/>
        </p:nvSpPr>
        <p:spPr>
          <a:xfrm>
            <a:off x="9563632" y="-9145"/>
            <a:ext cx="3861426" cy="937319"/>
          </a:xfrm>
          <a:prstGeom prst="trapezoid">
            <a:avLst>
              <a:gd name="adj" fmla="val 61634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Open Sans" panose="020B0606030504020204" pitchFamily="34" charset="0"/>
            </a:endParaRPr>
          </a:p>
        </p:txBody>
      </p:sp>
      <p:sp>
        <p:nvSpPr>
          <p:cNvPr id="11" name="Tijdelijke aanduiding voor afbeelding 5">
            <a:extLst>
              <a:ext uri="{FF2B5EF4-FFF2-40B4-BE49-F238E27FC236}">
                <a16:creationId xmlns:a16="http://schemas.microsoft.com/office/drawing/2014/main" id="{0501D001-BC30-44B4-B48E-7F3405731DD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1692671" cy="6858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Open Sans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Open Sans" panose="020B0606030504020204" pitchFamily="34" charset="0"/>
              </a:rPr>
              <a:t>Please insert a background image </a:t>
            </a:r>
            <a:br>
              <a:rPr lang="nl-NL" dirty="0">
                <a:latin typeface="Open Sans" panose="020B0606030504020204" pitchFamily="34" charset="0"/>
              </a:rPr>
            </a:br>
            <a:r>
              <a:rPr lang="nl-NL" dirty="0">
                <a:latin typeface="Open Sans" panose="020B0606030504020204" pitchFamily="34" charset="0"/>
              </a:rPr>
              <a:t>that suits your presentation, </a:t>
            </a:r>
            <a:br>
              <a:rPr lang="nl-NL" dirty="0">
                <a:latin typeface="Open Sans" panose="020B0606030504020204" pitchFamily="34" charset="0"/>
              </a:rPr>
            </a:br>
            <a:r>
              <a:rPr lang="nl-NL" dirty="0">
                <a:latin typeface="Open Sans" panose="020B0606030504020204" pitchFamily="34" charset="0"/>
              </a:rPr>
              <a:t>or leave it empty.</a:t>
            </a:r>
            <a:br>
              <a:rPr lang="nl-NL" dirty="0">
                <a:latin typeface="Open Sans" panose="020B0606030504020204" pitchFamily="34" charset="0"/>
              </a:rPr>
            </a:br>
            <a:endParaRPr lang="nl-NL" dirty="0">
              <a:latin typeface="Open Sans" panose="020B0606030504020204" pitchFamily="34" charset="0"/>
            </a:endParaRPr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175E4336-C346-44DE-9BFE-763E16C7A989}"/>
              </a:ext>
            </a:extLst>
          </p:cNvPr>
          <p:cNvSpPr/>
          <p:nvPr userDrawn="1"/>
        </p:nvSpPr>
        <p:spPr>
          <a:xfrm>
            <a:off x="815" y="-15067"/>
            <a:ext cx="10172059" cy="921956"/>
          </a:xfrm>
          <a:custGeom>
            <a:avLst/>
            <a:gdLst>
              <a:gd name="connsiteX0" fmla="*/ 0 w 10138812"/>
              <a:gd name="connsiteY0" fmla="*/ 0 h 931102"/>
              <a:gd name="connsiteX1" fmla="*/ 546181 w 10138812"/>
              <a:gd name="connsiteY1" fmla="*/ 0 h 931102"/>
              <a:gd name="connsiteX2" fmla="*/ 546181 w 10138812"/>
              <a:gd name="connsiteY2" fmla="*/ 1854 h 931102"/>
              <a:gd name="connsiteX3" fmla="*/ 1968589 w 10138812"/>
              <a:gd name="connsiteY3" fmla="*/ 1854 h 931102"/>
              <a:gd name="connsiteX4" fmla="*/ 2340943 w 10138812"/>
              <a:gd name="connsiteY4" fmla="*/ 1854 h 931102"/>
              <a:gd name="connsiteX5" fmla="*/ 10138812 w 10138812"/>
              <a:gd name="connsiteY5" fmla="*/ 1854 h 931102"/>
              <a:gd name="connsiteX6" fmla="*/ 10138812 w 10138812"/>
              <a:gd name="connsiteY6" fmla="*/ 17330 h 931102"/>
              <a:gd name="connsiteX7" fmla="*/ 10129709 w 10138812"/>
              <a:gd name="connsiteY7" fmla="*/ 2747 h 931102"/>
              <a:gd name="connsiteX8" fmla="*/ 9550197 w 10138812"/>
              <a:gd name="connsiteY8" fmla="*/ 931102 h 931102"/>
              <a:gd name="connsiteX9" fmla="*/ 340014 w 10138812"/>
              <a:gd name="connsiteY9" fmla="*/ 931102 h 931102"/>
              <a:gd name="connsiteX10" fmla="*/ 340014 w 10138812"/>
              <a:gd name="connsiteY10" fmla="*/ 931101 h 931102"/>
              <a:gd name="connsiteX11" fmla="*/ 0 w 10138812"/>
              <a:gd name="connsiteY11" fmla="*/ 931101 h 93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8812" h="931102">
                <a:moveTo>
                  <a:pt x="0" y="0"/>
                </a:moveTo>
                <a:lnTo>
                  <a:pt x="546181" y="0"/>
                </a:lnTo>
                <a:lnTo>
                  <a:pt x="546181" y="1854"/>
                </a:lnTo>
                <a:lnTo>
                  <a:pt x="1968589" y="1854"/>
                </a:lnTo>
                <a:lnTo>
                  <a:pt x="2340943" y="1854"/>
                </a:lnTo>
                <a:lnTo>
                  <a:pt x="10138812" y="1854"/>
                </a:lnTo>
                <a:lnTo>
                  <a:pt x="10138812" y="17330"/>
                </a:lnTo>
                <a:lnTo>
                  <a:pt x="10129709" y="2747"/>
                </a:lnTo>
                <a:lnTo>
                  <a:pt x="9550197" y="931102"/>
                </a:lnTo>
                <a:lnTo>
                  <a:pt x="340014" y="931102"/>
                </a:lnTo>
                <a:lnTo>
                  <a:pt x="340014" y="931101"/>
                </a:lnTo>
                <a:lnTo>
                  <a:pt x="0" y="931101"/>
                </a:lnTo>
                <a:close/>
              </a:path>
            </a:pathLst>
          </a:custGeom>
          <a:solidFill>
            <a:srgbClr val="111C2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D170A930-2AD7-49E6-A635-2D37D5431F18}"/>
              </a:ext>
            </a:extLst>
          </p:cNvPr>
          <p:cNvSpPr/>
          <p:nvPr userDrawn="1"/>
        </p:nvSpPr>
        <p:spPr>
          <a:xfrm>
            <a:off x="10055805" y="-9145"/>
            <a:ext cx="2149327" cy="6857108"/>
          </a:xfrm>
          <a:custGeom>
            <a:avLst/>
            <a:gdLst>
              <a:gd name="connsiteX0" fmla="*/ 2140224 w 2149327"/>
              <a:gd name="connsiteY0" fmla="*/ 0 h 6857108"/>
              <a:gd name="connsiteX1" fmla="*/ 2149327 w 2149327"/>
              <a:gd name="connsiteY1" fmla="*/ 14583 h 6857108"/>
              <a:gd name="connsiteX2" fmla="*/ 2149327 w 2149327"/>
              <a:gd name="connsiteY2" fmla="*/ 6842526 h 6857108"/>
              <a:gd name="connsiteX3" fmla="*/ 2140224 w 2149327"/>
              <a:gd name="connsiteY3" fmla="*/ 6857108 h 6857108"/>
              <a:gd name="connsiteX4" fmla="*/ 0 w 2149327"/>
              <a:gd name="connsiteY4" fmla="*/ 3428554 h 6857108"/>
              <a:gd name="connsiteX5" fmla="*/ 2140224 w 2149327"/>
              <a:gd name="connsiteY5" fmla="*/ 0 h 68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327" h="6857108">
                <a:moveTo>
                  <a:pt x="2140224" y="0"/>
                </a:moveTo>
                <a:lnTo>
                  <a:pt x="2149327" y="14583"/>
                </a:lnTo>
                <a:lnTo>
                  <a:pt x="2149327" y="6842526"/>
                </a:lnTo>
                <a:lnTo>
                  <a:pt x="2140224" y="6857108"/>
                </a:lnTo>
                <a:lnTo>
                  <a:pt x="0" y="3428554"/>
                </a:lnTo>
                <a:lnTo>
                  <a:pt x="2140224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52D44FC4-4DEA-417B-9CC6-AAB4526A4AE0}"/>
              </a:ext>
            </a:extLst>
          </p:cNvPr>
          <p:cNvSpPr/>
          <p:nvPr userDrawn="1"/>
        </p:nvSpPr>
        <p:spPr>
          <a:xfrm>
            <a:off x="-5961" y="-15356"/>
            <a:ext cx="2532291" cy="920193"/>
          </a:xfrm>
          <a:custGeom>
            <a:avLst/>
            <a:gdLst>
              <a:gd name="connsiteX0" fmla="*/ 0 w 2532291"/>
              <a:gd name="connsiteY0" fmla="*/ 0 h 921956"/>
              <a:gd name="connsiteX1" fmla="*/ 2532291 w 2532291"/>
              <a:gd name="connsiteY1" fmla="*/ 0 h 921956"/>
              <a:gd name="connsiteX2" fmla="*/ 2532291 w 2532291"/>
              <a:gd name="connsiteY2" fmla="*/ 15476 h 921956"/>
              <a:gd name="connsiteX3" fmla="*/ 2523188 w 2532291"/>
              <a:gd name="connsiteY3" fmla="*/ 893 h 921956"/>
              <a:gd name="connsiteX4" fmla="*/ 1948228 w 2532291"/>
              <a:gd name="connsiteY4" fmla="*/ 921956 h 921956"/>
              <a:gd name="connsiteX5" fmla="*/ 0 w 2532291"/>
              <a:gd name="connsiteY5" fmla="*/ 921956 h 92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2291" h="921956">
                <a:moveTo>
                  <a:pt x="0" y="0"/>
                </a:moveTo>
                <a:lnTo>
                  <a:pt x="2532291" y="0"/>
                </a:lnTo>
                <a:lnTo>
                  <a:pt x="2532291" y="15476"/>
                </a:lnTo>
                <a:lnTo>
                  <a:pt x="2523188" y="893"/>
                </a:lnTo>
                <a:lnTo>
                  <a:pt x="1948228" y="921956"/>
                </a:lnTo>
                <a:lnTo>
                  <a:pt x="0" y="921956"/>
                </a:lnTo>
                <a:close/>
              </a:path>
            </a:pathLst>
          </a:custGeom>
          <a:solidFill>
            <a:srgbClr val="22132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B2BD40-E575-4372-823B-C7456F8F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E89B489D-5B47-44FE-928D-2FEF20B257F9}"/>
              </a:ext>
            </a:extLst>
          </p:cNvPr>
          <p:cNvSpPr/>
          <p:nvPr userDrawn="1"/>
        </p:nvSpPr>
        <p:spPr>
          <a:xfrm>
            <a:off x="11630973" y="892"/>
            <a:ext cx="584064" cy="921064"/>
          </a:xfrm>
          <a:custGeom>
            <a:avLst/>
            <a:gdLst>
              <a:gd name="connsiteX0" fmla="*/ 574961 w 584064"/>
              <a:gd name="connsiteY0" fmla="*/ 0 h 921064"/>
              <a:gd name="connsiteX1" fmla="*/ 584064 w 584064"/>
              <a:gd name="connsiteY1" fmla="*/ 14583 h 921064"/>
              <a:gd name="connsiteX2" fmla="*/ 584064 w 584064"/>
              <a:gd name="connsiteY2" fmla="*/ 921064 h 921064"/>
              <a:gd name="connsiteX3" fmla="*/ 0 w 584064"/>
              <a:gd name="connsiteY3" fmla="*/ 921064 h 92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064" h="921064">
                <a:moveTo>
                  <a:pt x="574961" y="0"/>
                </a:moveTo>
                <a:lnTo>
                  <a:pt x="584064" y="14583"/>
                </a:lnTo>
                <a:lnTo>
                  <a:pt x="584064" y="921064"/>
                </a:lnTo>
                <a:lnTo>
                  <a:pt x="0" y="9210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sz="1899" dirty="0">
              <a:latin typeface="Open Sans" panose="020B0606030504020204" pitchFamily="34" charset="0"/>
            </a:endParaRPr>
          </a:p>
        </p:txBody>
      </p:sp>
      <p:sp>
        <p:nvSpPr>
          <p:cNvPr id="32" name="Tijdelijke aanduiding voor titel 31">
            <a:extLst>
              <a:ext uri="{FF2B5EF4-FFF2-40B4-BE49-F238E27FC236}">
                <a16:creationId xmlns:a16="http://schemas.microsoft.com/office/drawing/2014/main" id="{03445735-D3CE-47D1-B062-86166235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144"/>
            <a:ext cx="10512425" cy="920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77FCC9-3831-9F66-808E-E50FBFD1B2E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8954" y="85581"/>
            <a:ext cx="2530528" cy="765204"/>
          </a:xfrm>
          <a:prstGeom prst="rect">
            <a:avLst/>
          </a:prstGeom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ED1736C6-9902-48C8-8B54-C2EA26B467BD}"/>
              </a:ext>
            </a:extLst>
          </p:cNvPr>
          <p:cNvSpPr txBox="1"/>
          <p:nvPr userDrawn="1"/>
        </p:nvSpPr>
        <p:spPr>
          <a:xfrm>
            <a:off x="360000" y="6580800"/>
            <a:ext cx="9890072" cy="240579"/>
          </a:xfrm>
          <a:prstGeom prst="rect">
            <a:avLst/>
          </a:prstGeom>
          <a:noFill/>
        </p:spPr>
        <p:txBody>
          <a:bodyPr wrap="square" tIns="0" bIns="0" rtlCol="0">
            <a:noAutofit/>
          </a:bodyPr>
          <a:lstStyle/>
          <a:p>
            <a:r>
              <a:rPr lang="en-US" sz="800" b="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© 2022 Sitecore User Group</a:t>
            </a:r>
            <a:r>
              <a:rPr lang="en-US" sz="800" b="0" baseline="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b="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Conference Europe and its respective speakers.  All rights</a:t>
            </a:r>
            <a:r>
              <a:rPr lang="en-US" sz="800" b="0" baseline="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reserved. </a:t>
            </a:r>
            <a:r>
              <a:rPr lang="en-US" sz="800" b="0" baseline="0" dirty="0">
                <a:solidFill>
                  <a:srgbClr val="19A5A2"/>
                </a:solidFill>
                <a:latin typeface="Open Sans" panose="020B0606030504020204" pitchFamily="34" charset="0"/>
                <a:cs typeface="Open Sans" panose="020B0606030504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https://europe.sugcon.events/</a:t>
            </a:r>
            <a:endParaRPr lang="en-US" sz="800" dirty="0">
              <a:solidFill>
                <a:srgbClr val="19A5A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6" r:id="rId2"/>
    <p:sldLayoutId id="2147483750" r:id="rId3"/>
    <p:sldLayoutId id="2147483881" r:id="rId4"/>
    <p:sldLayoutId id="2147483880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1200"/>
        </a:spcAft>
        <a:buFont typeface="Open Sans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200"/>
        </a:spcAft>
        <a:buFont typeface="Open Sans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200"/>
        </a:spcAft>
        <a:buFont typeface="Open Sans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200"/>
        </a:spcAft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200"/>
        </a:spcAft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Content Hub hidden gems</a:t>
            </a:r>
            <a:br>
              <a:rPr lang="pl-PL" dirty="0"/>
            </a:br>
            <a:r>
              <a:rPr lang="en-US" sz="2800" dirty="0"/>
              <a:t>to level up your integration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Szymon Kuźniak</a:t>
            </a:r>
            <a:endParaRPr lang="en-US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#sugcon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19251B2-9095-346D-1101-8EE71BB6AC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21" y="1310638"/>
            <a:ext cx="1370604" cy="4937514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Get the </a:t>
            </a:r>
            <a:r>
              <a:rPr lang="pl-PL" dirty="0" err="1"/>
              <a:t>original</a:t>
            </a:r>
            <a:r>
              <a:rPr lang="pl-PL" dirty="0"/>
              <a:t> image</a:t>
            </a:r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</p:spTree>
    <p:extLst>
      <p:ext uri="{BB962C8B-B14F-4D97-AF65-F5344CB8AC3E}">
        <p14:creationId xmlns:p14="http://schemas.microsoft.com/office/powerpoint/2010/main" val="40126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43E1331-2EBD-12DF-6F4F-D8B8BAC1C2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1" y="1310639"/>
            <a:ext cx="1371363" cy="4937514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Get the </a:t>
            </a:r>
            <a:r>
              <a:rPr lang="pl-PL" dirty="0" err="1"/>
              <a:t>original</a:t>
            </a:r>
            <a:r>
              <a:rPr lang="pl-PL" dirty="0"/>
              <a:t> image</a:t>
            </a:r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pPr marL="0" indent="0">
              <a:buNone/>
            </a:pPr>
            <a:r>
              <a:rPr lang="pl-PL" dirty="0" err="1"/>
              <a:t>Upload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 to the CMS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</p:spTree>
    <p:extLst>
      <p:ext uri="{BB962C8B-B14F-4D97-AF65-F5344CB8AC3E}">
        <p14:creationId xmlns:p14="http://schemas.microsoft.com/office/powerpoint/2010/main" val="26523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D7B9DB1-193E-A9FD-DFF4-D97EB7917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2" y="1310639"/>
            <a:ext cx="1371363" cy="4937513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Get the </a:t>
            </a:r>
            <a:r>
              <a:rPr lang="pl-PL" dirty="0" err="1"/>
              <a:t>original</a:t>
            </a:r>
            <a:r>
              <a:rPr lang="pl-PL" dirty="0"/>
              <a:t> image</a:t>
            </a:r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…</a:t>
            </a:r>
          </a:p>
          <a:p>
            <a:pPr marL="0" indent="0">
              <a:buNone/>
            </a:pPr>
            <a:r>
              <a:rPr lang="pl-PL" dirty="0" err="1"/>
              <a:t>Upload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 to the CMS</a:t>
            </a:r>
          </a:p>
          <a:p>
            <a:pPr marL="0" indent="0">
              <a:buNone/>
            </a:pPr>
            <a:r>
              <a:rPr lang="pl-PL" dirty="0" err="1"/>
              <a:t>Match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image with </a:t>
            </a:r>
            <a:r>
              <a:rPr lang="pl-PL" dirty="0" err="1"/>
              <a:t>correct</a:t>
            </a:r>
            <a:r>
              <a:rPr lang="pl-PL" dirty="0"/>
              <a:t> </a:t>
            </a:r>
            <a:r>
              <a:rPr lang="pl-PL" dirty="0" err="1"/>
              <a:t>screen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</p:spTree>
    <p:extLst>
      <p:ext uri="{BB962C8B-B14F-4D97-AF65-F5344CB8AC3E}">
        <p14:creationId xmlns:p14="http://schemas.microsoft.com/office/powerpoint/2010/main" val="41217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AA8EA-ED18-50D6-0337-6C4A6608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authors:</a:t>
            </a:r>
          </a:p>
        </p:txBody>
      </p:sp>
      <p:pic>
        <p:nvPicPr>
          <p:cNvPr id="9" name="Content Placeholder 8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C50E76F-5ED8-CD6E-99D2-1126E3766B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8356"/>
          <a:stretch/>
        </p:blipFill>
        <p:spPr>
          <a:xfrm>
            <a:off x="0" y="901996"/>
            <a:ext cx="12188825" cy="5453537"/>
          </a:xfrm>
        </p:spPr>
      </p:pic>
    </p:spTree>
    <p:extLst>
      <p:ext uri="{BB962C8B-B14F-4D97-AF65-F5344CB8AC3E}">
        <p14:creationId xmlns:p14="http://schemas.microsoft.com/office/powerpoint/2010/main" val="35711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AA8EA-ED18-50D6-0337-6C4A6608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authors:</a:t>
            </a:r>
          </a:p>
        </p:txBody>
      </p:sp>
      <p:pic>
        <p:nvPicPr>
          <p:cNvPr id="9" name="Content Placeholder 8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C50E76F-5ED8-CD6E-99D2-1126E3766B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8356"/>
          <a:stretch/>
        </p:blipFill>
        <p:spPr>
          <a:xfrm>
            <a:off x="0" y="901996"/>
            <a:ext cx="12188825" cy="5453537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C2A6AB-38DA-37AC-CD5D-AEFB89793B79}"/>
              </a:ext>
            </a:extLst>
          </p:cNvPr>
          <p:cNvSpPr/>
          <p:nvPr/>
        </p:nvSpPr>
        <p:spPr>
          <a:xfrm>
            <a:off x="7167924" y="1912544"/>
            <a:ext cx="4465779" cy="3032911"/>
          </a:xfrm>
          <a:prstGeom prst="roundRect">
            <a:avLst/>
          </a:prstGeom>
          <a:solidFill>
            <a:srgbClr val="D0CE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1B7AE-6383-A610-7934-FF64C35F1AB6}"/>
              </a:ext>
            </a:extLst>
          </p:cNvPr>
          <p:cNvSpPr txBox="1"/>
          <p:nvPr/>
        </p:nvSpPr>
        <p:spPr>
          <a:xfrm>
            <a:off x="7613964" y="2018923"/>
            <a:ext cx="37366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must be a better way to solve this…</a:t>
            </a:r>
          </a:p>
        </p:txBody>
      </p:sp>
    </p:spTree>
    <p:extLst>
      <p:ext uri="{BB962C8B-B14F-4D97-AF65-F5344CB8AC3E}">
        <p14:creationId xmlns:p14="http://schemas.microsoft.com/office/powerpoint/2010/main" val="407519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98570327-CF54-8892-78D6-6087C6B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778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5F1402-7F5D-D9B6-1F05-5D6D0E0A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Get the </a:t>
            </a:r>
            <a:r>
              <a:rPr lang="pl-PL" dirty="0" err="1"/>
              <a:t>content</a:t>
            </a:r>
            <a:r>
              <a:rPr lang="pl-PL" dirty="0"/>
              <a:t>…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7E8770C-CD5A-6757-6D9E-74C477DDF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…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reinventing</a:t>
            </a:r>
            <a:r>
              <a:rPr lang="pl-PL" dirty="0"/>
              <a:t> the </a:t>
            </a:r>
            <a:r>
              <a:rPr lang="pl-PL" dirty="0" err="1"/>
              <a:t>wheel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01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B1A11C9-32FA-9D93-16FE-04BC9AB1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71C699D-9843-5D5F-F35D-21FC126DF8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669840"/>
            <a:ext cx="11353800" cy="43723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369423-EC8A-4995-8EB9-8FE046074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075" y="3513137"/>
            <a:ext cx="1590675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2F93B-6E17-181A-35CA-B2EC8D44F6E9}"/>
              </a:ext>
            </a:extLst>
          </p:cNvPr>
          <p:cNvSpPr txBox="1"/>
          <p:nvPr/>
        </p:nvSpPr>
        <p:spPr>
          <a:xfrm>
            <a:off x="5374054" y="3856037"/>
            <a:ext cx="14407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 Hub</a:t>
            </a:r>
          </a:p>
        </p:txBody>
      </p:sp>
    </p:spTree>
    <p:extLst>
      <p:ext uri="{BB962C8B-B14F-4D97-AF65-F5344CB8AC3E}">
        <p14:creationId xmlns:p14="http://schemas.microsoft.com/office/powerpoint/2010/main" val="110633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6F80DF-3577-F0DB-3D19-C3BE027A8E11}"/>
              </a:ext>
            </a:extLst>
          </p:cNvPr>
          <p:cNvSpPr/>
          <p:nvPr/>
        </p:nvSpPr>
        <p:spPr>
          <a:xfrm>
            <a:off x="226337" y="1321066"/>
            <a:ext cx="5868075" cy="5069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B1A11C9-32FA-9D93-16FE-04BC9AB1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easy part</a:t>
            </a:r>
            <a:endParaRPr lang="pl-PL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71C699D-9843-5D5F-F35D-21FC126DF8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669840"/>
            <a:ext cx="11353800" cy="4372395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44CAF96-B7F0-3E97-CBE7-F3A79F222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075" y="3513137"/>
            <a:ext cx="1590675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A9D2FB-442B-D3BC-7E1A-B7AF35BD1020}"/>
              </a:ext>
            </a:extLst>
          </p:cNvPr>
          <p:cNvSpPr txBox="1"/>
          <p:nvPr/>
        </p:nvSpPr>
        <p:spPr>
          <a:xfrm>
            <a:off x="5374054" y="3856037"/>
            <a:ext cx="14407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 Hub</a:t>
            </a:r>
          </a:p>
        </p:txBody>
      </p:sp>
    </p:spTree>
    <p:extLst>
      <p:ext uri="{BB962C8B-B14F-4D97-AF65-F5344CB8AC3E}">
        <p14:creationId xmlns:p14="http://schemas.microsoft.com/office/powerpoint/2010/main" val="97246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6F80DF-3577-F0DB-3D19-C3BE027A8E11}"/>
              </a:ext>
            </a:extLst>
          </p:cNvPr>
          <p:cNvSpPr/>
          <p:nvPr/>
        </p:nvSpPr>
        <p:spPr>
          <a:xfrm>
            <a:off x="6094412" y="1321066"/>
            <a:ext cx="5868075" cy="5069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B1A11C9-32FA-9D93-16FE-04BC9AB1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harder part</a:t>
            </a:r>
            <a:endParaRPr lang="pl-PL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71C699D-9843-5D5F-F35D-21FC126DF84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669840"/>
            <a:ext cx="11353800" cy="4372395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C9C48D8-C03A-93EF-71D9-6ECD467D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075" y="3513137"/>
            <a:ext cx="1590675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953AF-3883-322B-1C9D-512C7B8D0E47}"/>
              </a:ext>
            </a:extLst>
          </p:cNvPr>
          <p:cNvSpPr txBox="1"/>
          <p:nvPr/>
        </p:nvSpPr>
        <p:spPr>
          <a:xfrm>
            <a:off x="5374054" y="3856037"/>
            <a:ext cx="14407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 Hub</a:t>
            </a:r>
          </a:p>
        </p:txBody>
      </p:sp>
    </p:spTree>
    <p:extLst>
      <p:ext uri="{BB962C8B-B14F-4D97-AF65-F5344CB8AC3E}">
        <p14:creationId xmlns:p14="http://schemas.microsoft.com/office/powerpoint/2010/main" val="235912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7041" y="832830"/>
            <a:ext cx="6852537" cy="1516670"/>
          </a:xfrm>
        </p:spPr>
        <p:txBody>
          <a:bodyPr/>
          <a:lstStyle/>
          <a:p>
            <a:r>
              <a:rPr lang="pl-PL" dirty="0" err="1"/>
              <a:t>Responsive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Choose one image, get </a:t>
            </a:r>
            <a:r>
              <a:rPr lang="pl-PL" dirty="0"/>
              <a:t>as much as you need</a:t>
            </a:r>
            <a:r>
              <a:rPr lang="en-US" dirty="0"/>
              <a:t> for free!</a:t>
            </a:r>
          </a:p>
        </p:txBody>
      </p:sp>
    </p:spTree>
    <p:extLst>
      <p:ext uri="{BB962C8B-B14F-4D97-AF65-F5344CB8AC3E}">
        <p14:creationId xmlns:p14="http://schemas.microsoft.com/office/powerpoint/2010/main" val="117342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2157EA1-FA82-B7F6-0D8B-2852E1BC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.</a:t>
            </a:r>
            <a:br>
              <a:rPr lang="pl-PL" dirty="0"/>
            </a:br>
            <a:r>
              <a:rPr lang="pl-PL" dirty="0" err="1"/>
              <a:t>We’ll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F78B3A84-A916-FFBC-E233-9E22ADA58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 b="1" kern="1200" spc="-100" baseline="0" dirty="0">
                <a:solidFill>
                  <a:srgbClr val="FFFFFF"/>
                </a:solidFill>
                <a:effectLst/>
                <a:latin typeface="Open Sans SemiBold" panose="020B0706030804020204" pitchFamily="34" charset="0"/>
                <a:ea typeface="+mj-ea"/>
                <a:cs typeface="Open Sans SemiBold" panose="020B0706030804020204" pitchFamily="34" charset="0"/>
              </a:rPr>
              <a:t>The Hollywood </a:t>
            </a:r>
            <a:r>
              <a:rPr lang="pl-PL" sz="1800" b="1" kern="1200" spc="-100" baseline="0" dirty="0" err="1">
                <a:solidFill>
                  <a:srgbClr val="FFFFFF"/>
                </a:solidFill>
                <a:effectLst/>
                <a:latin typeface="Open Sans SemiBold" panose="020B0706030804020204" pitchFamily="34" charset="0"/>
                <a:ea typeface="+mj-ea"/>
                <a:cs typeface="Open Sans SemiBold" panose="020B0706030804020204" pitchFamily="34" charset="0"/>
              </a:rPr>
              <a:t>Principle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003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EC331F-5D56-6A99-0F62-C0733EE8BFD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669840"/>
            <a:ext cx="11353800" cy="437239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8F8FBD-76BA-DA8D-4F18-409941EA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ole tekstowe 6">
            <a:extLst>
              <a:ext uri="{FF2B5EF4-FFF2-40B4-BE49-F238E27FC236}">
                <a16:creationId xmlns:a16="http://schemas.microsoft.com/office/drawing/2014/main" id="{592C6659-4E6B-142C-107E-E326713F608F}"/>
              </a:ext>
            </a:extLst>
          </p:cNvPr>
          <p:cNvSpPr txBox="1"/>
          <p:nvPr/>
        </p:nvSpPr>
        <p:spPr>
          <a:xfrm>
            <a:off x="6560127" y="3255872"/>
            <a:ext cx="116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  <a:endParaRPr lang="pl-PL" sz="7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1FC7A3-9034-4878-AF4A-CB65D806A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0299" y="3608477"/>
            <a:ext cx="1148399" cy="24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CC73D-AAE4-5FF7-C324-DACCB4EC0BCE}"/>
              </a:ext>
            </a:extLst>
          </p:cNvPr>
          <p:cNvSpPr txBox="1"/>
          <p:nvPr/>
        </p:nvSpPr>
        <p:spPr>
          <a:xfrm>
            <a:off x="4496940" y="3856036"/>
            <a:ext cx="111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Content Hub</a:t>
            </a:r>
          </a:p>
        </p:txBody>
      </p:sp>
    </p:spTree>
    <p:extLst>
      <p:ext uri="{BB962C8B-B14F-4D97-AF65-F5344CB8AC3E}">
        <p14:creationId xmlns:p14="http://schemas.microsoft.com/office/powerpoint/2010/main" val="118083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39E423F-8247-349B-F364-38A1C2616AA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0" y="1669317"/>
            <a:ext cx="10176824" cy="4294620"/>
          </a:xfr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95198DE8-983A-0E7D-9EBC-A48239F2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reinvent</a:t>
            </a:r>
            <a:r>
              <a:rPr lang="pl-PL" dirty="0"/>
              <a:t> the </a:t>
            </a:r>
            <a:r>
              <a:rPr lang="pl-PL" dirty="0" err="1"/>
              <a:t>wheel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57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EC331F-5D56-6A99-0F62-C0733EE8BFD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669840"/>
            <a:ext cx="11353800" cy="437239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8F8FBD-76BA-DA8D-4F18-409941EA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a 5">
            <a:extLst>
              <a:ext uri="{FF2B5EF4-FFF2-40B4-BE49-F238E27FC236}">
                <a16:creationId xmlns:a16="http://schemas.microsoft.com/office/drawing/2014/main" id="{D2D356DF-34D8-10F7-406A-EB831CD35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3367" y="3429000"/>
            <a:ext cx="850775" cy="850775"/>
          </a:xfrm>
          <a:prstGeom prst="rect">
            <a:avLst/>
          </a:prstGeom>
        </p:spPr>
      </p:pic>
      <p:sp>
        <p:nvSpPr>
          <p:cNvPr id="12" name="pole tekstowe 6">
            <a:extLst>
              <a:ext uri="{FF2B5EF4-FFF2-40B4-BE49-F238E27FC236}">
                <a16:creationId xmlns:a16="http://schemas.microsoft.com/office/drawing/2014/main" id="{592C6659-4E6B-142C-107E-E326713F608F}"/>
              </a:ext>
            </a:extLst>
          </p:cNvPr>
          <p:cNvSpPr txBox="1"/>
          <p:nvPr/>
        </p:nvSpPr>
        <p:spPr>
          <a:xfrm>
            <a:off x="6514859" y="4283842"/>
            <a:ext cx="116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err="1"/>
              <a:t>Azure</a:t>
            </a:r>
            <a:r>
              <a:rPr lang="pl-PL" sz="1600" dirty="0"/>
              <a:t> Service Bus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72DA58C-AD3B-8CD4-503B-A9880E5432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0299" y="3608477"/>
            <a:ext cx="1148399" cy="24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67B6A-EEB0-254E-C341-CCF0BBE0667F}"/>
              </a:ext>
            </a:extLst>
          </p:cNvPr>
          <p:cNvSpPr txBox="1"/>
          <p:nvPr/>
        </p:nvSpPr>
        <p:spPr>
          <a:xfrm>
            <a:off x="4496940" y="3856036"/>
            <a:ext cx="111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Content Hub</a:t>
            </a:r>
          </a:p>
        </p:txBody>
      </p:sp>
    </p:spTree>
    <p:extLst>
      <p:ext uri="{BB962C8B-B14F-4D97-AF65-F5344CB8AC3E}">
        <p14:creationId xmlns:p14="http://schemas.microsoft.com/office/powerpoint/2010/main" val="235143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AD1881-A551-5180-D675-5527796112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7FE129-D07A-A1DB-1BD0-6FCBB607B7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Topic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80A9FA-34F0-271B-C8E7-6F7CF9A4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847F1-A8C7-B512-F7A1-CB96DE43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1" y="3813810"/>
            <a:ext cx="5222090" cy="773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414DDD-9DB5-C641-5127-78CD9427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793780"/>
            <a:ext cx="5496235" cy="28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98570327-CF54-8892-78D6-6087C6B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1356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9B81-54D3-FC4D-53BB-E877E94D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miss out anything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E8B0-B133-9BB2-5B18-4F27C15377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Just extend what you need</a:t>
            </a:r>
          </a:p>
        </p:txBody>
      </p:sp>
    </p:spTree>
    <p:extLst>
      <p:ext uri="{BB962C8B-B14F-4D97-AF65-F5344CB8AC3E}">
        <p14:creationId xmlns:p14="http://schemas.microsoft.com/office/powerpoint/2010/main" val="421038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7FD8E-C97B-8220-3565-11716116D0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01AE4C"/>
                </a:solidFill>
              </a:rPr>
              <a:t>Things you can synchronize</a:t>
            </a:r>
          </a:p>
          <a:p>
            <a:pPr algn="ctr">
              <a:buBlip>
                <a:blip r:embed="rId3"/>
              </a:buBlip>
            </a:pPr>
            <a:r>
              <a:rPr lang="en-US" sz="2800" dirty="0"/>
              <a:t>Content fields</a:t>
            </a:r>
          </a:p>
          <a:p>
            <a:pPr algn="ctr">
              <a:buBlip>
                <a:blip r:embed="rId3"/>
              </a:buBlip>
            </a:pPr>
            <a:r>
              <a:rPr lang="en-US" sz="2800" dirty="0"/>
              <a:t>Content relations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FC348-4674-CBC9-1BC2-9C3215D756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>
                <a:solidFill>
                  <a:srgbClr val="DB2C49"/>
                </a:solidFill>
              </a:rPr>
              <a:t>Things you can’t synchronize</a:t>
            </a:r>
          </a:p>
          <a:p>
            <a:pPr algn="ctr">
              <a:buBlip>
                <a:blip r:embed="rId4"/>
              </a:buBlip>
            </a:pPr>
            <a:r>
              <a:rPr lang="en-US" sz="2800" dirty="0"/>
              <a:t>Products</a:t>
            </a:r>
          </a:p>
          <a:p>
            <a:pPr algn="ctr">
              <a:buBlip>
                <a:blip r:embed="rId4"/>
              </a:buBlip>
            </a:pPr>
            <a:r>
              <a:rPr lang="en-US" sz="2800" dirty="0"/>
              <a:t>Content attachments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CB0CA-9DCB-A1CD-4199-565A8637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Sitecore CMP Connector</a:t>
            </a:r>
          </a:p>
        </p:txBody>
      </p:sp>
    </p:spTree>
    <p:extLst>
      <p:ext uri="{BB962C8B-B14F-4D97-AF65-F5344CB8AC3E}">
        <p14:creationId xmlns:p14="http://schemas.microsoft.com/office/powerpoint/2010/main" val="105786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41AD76-97FD-E451-05E2-691FF2CAA9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pl-PL" sz="6000" dirty="0"/>
              <a:t>P</a:t>
            </a:r>
            <a:r>
              <a:rPr lang="en-US" sz="6000" dirty="0" err="1"/>
              <a:t>ipeline</a:t>
            </a:r>
            <a:endParaRPr lang="en-US" sz="6000" dirty="0"/>
          </a:p>
          <a:p>
            <a:pPr>
              <a:buBlip>
                <a:blip r:embed="rId3"/>
              </a:buBlip>
            </a:pPr>
            <a:r>
              <a:rPr lang="pl-PL" sz="6000" dirty="0"/>
              <a:t>T</a:t>
            </a:r>
            <a:r>
              <a:rPr lang="en-US" sz="6000" dirty="0" err="1"/>
              <a:t>emplates</a:t>
            </a:r>
            <a:endParaRPr lang="en-US" sz="6000" dirty="0"/>
          </a:p>
          <a:p>
            <a:pPr>
              <a:buBlip>
                <a:blip r:embed="rId3"/>
              </a:buBlip>
            </a:pPr>
            <a:r>
              <a:rPr lang="pl-PL" sz="6000" dirty="0"/>
              <a:t>D</a:t>
            </a:r>
            <a:r>
              <a:rPr lang="en-US" sz="6000" dirty="0" err="1"/>
              <a:t>edicated</a:t>
            </a:r>
            <a:r>
              <a:rPr lang="en-US" sz="6000" dirty="0"/>
              <a:t> processor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E55C9-0742-95C5-5520-088AC166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Sitecore CMP Connector</a:t>
            </a:r>
          </a:p>
        </p:txBody>
      </p:sp>
    </p:spTree>
    <p:extLst>
      <p:ext uri="{BB962C8B-B14F-4D97-AF65-F5344CB8AC3E}">
        <p14:creationId xmlns:p14="http://schemas.microsoft.com/office/powerpoint/2010/main" val="334093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E18A5-9CB6-51E8-4A63-385DA7F89A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800" dirty="0"/>
              <a:t>Create custom templates</a:t>
            </a:r>
          </a:p>
          <a:p>
            <a:pPr>
              <a:buBlip>
                <a:blip r:embed="rId3"/>
              </a:buBlip>
            </a:pPr>
            <a:r>
              <a:rPr lang="en-US" sz="2800" dirty="0"/>
              <a:t>Override the default processor</a:t>
            </a:r>
          </a:p>
          <a:p>
            <a:pPr>
              <a:buBlip>
                <a:blip r:embed="rId3"/>
              </a:buBlip>
            </a:pPr>
            <a:r>
              <a:rPr lang="en-US" sz="2800" dirty="0"/>
              <a:t>Synchronize all the things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1D7B29-F8C1-95D5-9499-9738FD9A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</a:t>
            </a:r>
          </a:p>
        </p:txBody>
      </p:sp>
      <p:pic>
        <p:nvPicPr>
          <p:cNvPr id="1026" name="Picture 2" descr="All the Things Blank Template - Imgflip">
            <a:extLst>
              <a:ext uri="{FF2B5EF4-FFF2-40B4-BE49-F238E27FC236}">
                <a16:creationId xmlns:a16="http://schemas.microsoft.com/office/drawing/2014/main" id="{6A6703AB-AE17-2938-D083-2C1EBED14EEA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1496009"/>
            <a:ext cx="5384800" cy="4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A889794C-E4BE-B943-E510-F478F2C3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„Responsive” design</a:t>
            </a:r>
          </a:p>
        </p:txBody>
      </p:sp>
      <p:pic>
        <p:nvPicPr>
          <p:cNvPr id="9" name="Symbol zastępczy obrazu 8" descr="Obraz zawierający tekst, zrzut ekranu, monitor, ekran&#10;&#10;Opis wygenerowany automatycznie">
            <a:extLst>
              <a:ext uri="{FF2B5EF4-FFF2-40B4-BE49-F238E27FC236}">
                <a16:creationId xmlns:a16="http://schemas.microsoft.com/office/drawing/2014/main" id="{511AD18B-72FE-B45A-F5FB-9B5354AEAE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65" t="11858" r="-5671" b="11225"/>
          <a:stretch/>
        </p:blipFill>
        <p:spPr>
          <a:xfrm>
            <a:off x="0" y="2438775"/>
            <a:ext cx="7256421" cy="3443551"/>
          </a:xfrm>
        </p:spPr>
      </p:pic>
      <p:pic>
        <p:nvPicPr>
          <p:cNvPr id="2" name="Symbol zastępczy zawartości 6">
            <a:extLst>
              <a:ext uri="{FF2B5EF4-FFF2-40B4-BE49-F238E27FC236}">
                <a16:creationId xmlns:a16="http://schemas.microsoft.com/office/drawing/2014/main" id="{EB51C5DA-D095-0C50-9B61-6C428D12F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71" y="2137200"/>
            <a:ext cx="2455149" cy="39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13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98570327-CF54-8892-78D6-6087C6B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717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4354-81D0-4CDB-D2B9-DA68A6FD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Let’s talk about security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5266A-0BA6-E5FC-C684-F13CC2C13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 for one!</a:t>
            </a:r>
            <a:r>
              <a:rPr lang="pl-PL" dirty="0"/>
              <a:t> </a:t>
            </a:r>
            <a:r>
              <a:rPr lang="en-US" dirty="0"/>
              <a:t>But sometimes just ANY will do…</a:t>
            </a:r>
          </a:p>
        </p:txBody>
      </p:sp>
    </p:spTree>
    <p:extLst>
      <p:ext uri="{BB962C8B-B14F-4D97-AF65-F5344CB8AC3E}">
        <p14:creationId xmlns:p14="http://schemas.microsoft.com/office/powerpoint/2010/main" val="138907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ith the hand on the chin&#10;&#10;Description automatically generated with low confidence">
            <a:extLst>
              <a:ext uri="{FF2B5EF4-FFF2-40B4-BE49-F238E27FC236}">
                <a16:creationId xmlns:a16="http://schemas.microsoft.com/office/drawing/2014/main" id="{9B36800B-1E7F-99F7-A315-56111A22C02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1" b="21016"/>
          <a:stretch/>
        </p:blipFill>
        <p:spPr>
          <a:xfrm>
            <a:off x="-1" y="911049"/>
            <a:ext cx="12188825" cy="53269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63305-5E2E-897B-E12B-FB4118F4A8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t"/>
          <a:lstStyle/>
          <a:p>
            <a:pPr>
              <a:buBlip>
                <a:blip r:embed="rId4"/>
              </a:buBlip>
            </a:pPr>
            <a:r>
              <a:rPr lang="en-US" sz="4800" dirty="0"/>
              <a:t>Denying access</a:t>
            </a:r>
          </a:p>
          <a:p>
            <a:pPr>
              <a:buBlip>
                <a:blip r:embed="rId4"/>
              </a:buBlip>
            </a:pPr>
            <a:r>
              <a:rPr lang="en-US" sz="4800" dirty="0"/>
              <a:t>Inheritance of access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0A974-40C8-9A09-EC6E-6A4EDEB4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Content Hub security challenges.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60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A3247-50F7-D82C-CECD-B46FC4F8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6ED02A-3867-9C38-2ED7-92C9201F67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809317" y="1311275"/>
            <a:ext cx="8598766" cy="5089525"/>
          </a:xfrm>
        </p:spPr>
      </p:pic>
      <p:pic>
        <p:nvPicPr>
          <p:cNvPr id="4" name="Picture 3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5F480981-77D6-8968-870A-E438B549B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84" y="2529769"/>
            <a:ext cx="671439" cy="551361"/>
          </a:xfrm>
          <a:prstGeom prst="rect">
            <a:avLst/>
          </a:prstGeom>
        </p:spPr>
      </p:pic>
      <p:pic>
        <p:nvPicPr>
          <p:cNvPr id="5" name="Picture 4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E09DD31D-456D-4D65-BCFF-56C571400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22" y="3081130"/>
            <a:ext cx="671439" cy="551361"/>
          </a:xfrm>
          <a:prstGeom prst="rect">
            <a:avLst/>
          </a:prstGeom>
        </p:spPr>
      </p:pic>
      <p:pic>
        <p:nvPicPr>
          <p:cNvPr id="6" name="Picture 5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A925B0D0-FF66-7389-B5C6-F2E6BA72D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83" y="3304676"/>
            <a:ext cx="671439" cy="551361"/>
          </a:xfrm>
          <a:prstGeom prst="rect">
            <a:avLst/>
          </a:prstGeom>
        </p:spPr>
      </p:pic>
      <p:pic>
        <p:nvPicPr>
          <p:cNvPr id="7" name="Picture 6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6D8B45BE-B24C-8007-4904-1F4222E3C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9" y="2408144"/>
            <a:ext cx="671439" cy="551361"/>
          </a:xfrm>
          <a:prstGeom prst="rect">
            <a:avLst/>
          </a:prstGeom>
        </p:spPr>
      </p:pic>
      <p:pic>
        <p:nvPicPr>
          <p:cNvPr id="8" name="Picture 7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0E810319-AA39-23C8-7DF0-B90A552BBF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73" y="2670268"/>
            <a:ext cx="671439" cy="551361"/>
          </a:xfrm>
          <a:prstGeom prst="rect">
            <a:avLst/>
          </a:prstGeom>
        </p:spPr>
      </p:pic>
      <p:pic>
        <p:nvPicPr>
          <p:cNvPr id="9" name="Picture 8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5ED8AAD2-2A37-DDDC-E30B-9F278C17C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92" y="3304675"/>
            <a:ext cx="671439" cy="551361"/>
          </a:xfrm>
          <a:prstGeom prst="rect">
            <a:avLst/>
          </a:prstGeom>
        </p:spPr>
      </p:pic>
      <p:pic>
        <p:nvPicPr>
          <p:cNvPr id="10" name="Picture 9" descr="A picture containing lit, dark, night sky&#10;&#10;Description automatically generated">
            <a:extLst>
              <a:ext uri="{FF2B5EF4-FFF2-40B4-BE49-F238E27FC236}">
                <a16:creationId xmlns:a16="http://schemas.microsoft.com/office/drawing/2014/main" id="{A61B9DD7-4309-863B-67AC-54AFB4D353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57" y="2476456"/>
            <a:ext cx="671439" cy="551361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CEE89BA5-E141-EEE8-6163-2076219F0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93" y="4183852"/>
            <a:ext cx="732217" cy="601270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AB0BE040-2E85-7273-E2B3-4F7C4AE30B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22" y="4177999"/>
            <a:ext cx="732217" cy="601270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9D60EA52-07F4-DEB9-7E65-9371AE4532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83" y="4177999"/>
            <a:ext cx="732217" cy="601270"/>
          </a:xfrm>
          <a:prstGeom prst="rect">
            <a:avLst/>
          </a:prstGeom>
        </p:spPr>
      </p:pic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F20D751-705F-C1ED-03CB-C3C162CC4F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7999"/>
            <a:ext cx="732217" cy="601270"/>
          </a:xfrm>
          <a:prstGeom prst="rect">
            <a:avLst/>
          </a:prstGeom>
        </p:spPr>
      </p:pic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CC7F3EFE-C0B2-14FD-C5A2-919F6E621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91" y="2751435"/>
            <a:ext cx="732217" cy="601270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781AAFC3-D6D3-0AA6-4ABE-42BECA0983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99" y="3993273"/>
            <a:ext cx="732217" cy="60127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0969508C-0F53-2DFE-5BDC-3279E97F5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94" y="2408144"/>
            <a:ext cx="732217" cy="6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711D2-2FCB-997B-2D99-D32AE787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F64EC0-4BBB-64D1-0162-06DD30A23734}"/>
              </a:ext>
            </a:extLst>
          </p:cNvPr>
          <p:cNvSpPr/>
          <p:nvPr/>
        </p:nvSpPr>
        <p:spPr>
          <a:xfrm>
            <a:off x="2417523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6F1678-E42E-46EF-DF27-F75BBE22D088}"/>
              </a:ext>
            </a:extLst>
          </p:cNvPr>
          <p:cNvSpPr/>
          <p:nvPr/>
        </p:nvSpPr>
        <p:spPr>
          <a:xfrm>
            <a:off x="7641878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A5AB2-9D03-BF8A-B8BE-2D07F9F90BCE}"/>
              </a:ext>
            </a:extLst>
          </p:cNvPr>
          <p:cNvSpPr/>
          <p:nvPr/>
        </p:nvSpPr>
        <p:spPr>
          <a:xfrm>
            <a:off x="1672724" y="2001033"/>
            <a:ext cx="8843375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General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Read access to portal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access to Entities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F4F8E-B461-B3BD-7F27-F33B5697E58A}"/>
              </a:ext>
            </a:extLst>
          </p:cNvPr>
          <p:cNvSpPr/>
          <p:nvPr/>
        </p:nvSpPr>
        <p:spPr>
          <a:xfrm>
            <a:off x="1672724" y="3805000"/>
            <a:ext cx="3600734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DE market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0EFCB6D9-1967-9442-185C-3542876A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23" y="1240729"/>
            <a:ext cx="753486" cy="618735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0B29508-991A-1B3D-7A4F-F8DA21006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78" y="1240729"/>
            <a:ext cx="753486" cy="6187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908C1D-51CA-7FE9-155C-FADDA05E62E6}"/>
              </a:ext>
            </a:extLst>
          </p:cNvPr>
          <p:cNvSpPr/>
          <p:nvPr/>
        </p:nvSpPr>
        <p:spPr>
          <a:xfrm>
            <a:off x="6915368" y="3804891"/>
            <a:ext cx="3600734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FR 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A6B8B-1242-6841-12E1-C28F3CF4A065}"/>
              </a:ext>
            </a:extLst>
          </p:cNvPr>
          <p:cNvSpPr txBox="1"/>
          <p:nvPr/>
        </p:nvSpPr>
        <p:spPr>
          <a:xfrm>
            <a:off x="3040949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Reviewer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F295A-436F-A876-7FCF-3CA77766C3C7}"/>
              </a:ext>
            </a:extLst>
          </p:cNvPr>
          <p:cNvSpPr txBox="1"/>
          <p:nvPr/>
        </p:nvSpPr>
        <p:spPr>
          <a:xfrm>
            <a:off x="8330334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 Reviewer</a:t>
            </a:r>
          </a:p>
        </p:txBody>
      </p:sp>
    </p:spTree>
    <p:extLst>
      <p:ext uri="{BB962C8B-B14F-4D97-AF65-F5344CB8AC3E}">
        <p14:creationId xmlns:p14="http://schemas.microsoft.com/office/powerpoint/2010/main" val="188338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711D2-2FCB-997B-2D99-D32AE787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F64EC0-4BBB-64D1-0162-06DD30A23734}"/>
              </a:ext>
            </a:extLst>
          </p:cNvPr>
          <p:cNvSpPr/>
          <p:nvPr/>
        </p:nvSpPr>
        <p:spPr>
          <a:xfrm>
            <a:off x="2417523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6F1678-E42E-46EF-DF27-F75BBE22D088}"/>
              </a:ext>
            </a:extLst>
          </p:cNvPr>
          <p:cNvSpPr/>
          <p:nvPr/>
        </p:nvSpPr>
        <p:spPr>
          <a:xfrm>
            <a:off x="7641878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A5AB2-9D03-BF8A-B8BE-2D07F9F90BCE}"/>
              </a:ext>
            </a:extLst>
          </p:cNvPr>
          <p:cNvSpPr/>
          <p:nvPr/>
        </p:nvSpPr>
        <p:spPr>
          <a:xfrm>
            <a:off x="1672724" y="2001033"/>
            <a:ext cx="8843375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General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Read access to portal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access to Entities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F4F8E-B461-B3BD-7F27-F33B5697E58A}"/>
              </a:ext>
            </a:extLst>
          </p:cNvPr>
          <p:cNvSpPr/>
          <p:nvPr/>
        </p:nvSpPr>
        <p:spPr>
          <a:xfrm>
            <a:off x="1672724" y="3805001"/>
            <a:ext cx="8843374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0EFCB6D9-1967-9442-185C-3542876A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23" y="1240729"/>
            <a:ext cx="753486" cy="618735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0B29508-991A-1B3D-7A4F-F8DA21006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78" y="1240729"/>
            <a:ext cx="753486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A6B8B-1242-6841-12E1-C28F3CF4A065}"/>
              </a:ext>
            </a:extLst>
          </p:cNvPr>
          <p:cNvSpPr txBox="1"/>
          <p:nvPr/>
        </p:nvSpPr>
        <p:spPr>
          <a:xfrm>
            <a:off x="3040949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Reviewer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F295A-436F-A876-7FCF-3CA77766C3C7}"/>
              </a:ext>
            </a:extLst>
          </p:cNvPr>
          <p:cNvSpPr txBox="1"/>
          <p:nvPr/>
        </p:nvSpPr>
        <p:spPr>
          <a:xfrm>
            <a:off x="8330334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 Reviewer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BB4E1-05A2-FA20-1E91-5D91766C1182}"/>
              </a:ext>
            </a:extLst>
          </p:cNvPr>
          <p:cNvSpPr/>
          <p:nvPr/>
        </p:nvSpPr>
        <p:spPr>
          <a:xfrm>
            <a:off x="1672724" y="4894986"/>
            <a:ext cx="3600734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DE market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AD229-9950-0444-AE88-669D87D0A4F8}"/>
              </a:ext>
            </a:extLst>
          </p:cNvPr>
          <p:cNvSpPr/>
          <p:nvPr/>
        </p:nvSpPr>
        <p:spPr>
          <a:xfrm>
            <a:off x="6906223" y="4894986"/>
            <a:ext cx="3600734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FR market</a:t>
            </a:r>
          </a:p>
        </p:txBody>
      </p:sp>
    </p:spTree>
    <p:extLst>
      <p:ext uri="{BB962C8B-B14F-4D97-AF65-F5344CB8AC3E}">
        <p14:creationId xmlns:p14="http://schemas.microsoft.com/office/powerpoint/2010/main" val="210029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711D2-2FCB-997B-2D99-D32AE787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F64EC0-4BBB-64D1-0162-06DD30A23734}"/>
              </a:ext>
            </a:extLst>
          </p:cNvPr>
          <p:cNvSpPr/>
          <p:nvPr/>
        </p:nvSpPr>
        <p:spPr>
          <a:xfrm>
            <a:off x="3964987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6F1678-E42E-46EF-DF27-F75BBE22D088}"/>
              </a:ext>
            </a:extLst>
          </p:cNvPr>
          <p:cNvSpPr/>
          <p:nvPr/>
        </p:nvSpPr>
        <p:spPr>
          <a:xfrm>
            <a:off x="7641878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A5AB2-9D03-BF8A-B8BE-2D07F9F90BCE}"/>
              </a:ext>
            </a:extLst>
          </p:cNvPr>
          <p:cNvSpPr/>
          <p:nvPr/>
        </p:nvSpPr>
        <p:spPr>
          <a:xfrm>
            <a:off x="3319397" y="2001033"/>
            <a:ext cx="7196702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General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Read access to portal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access to Entities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F4F8E-B461-B3BD-7F27-F33B5697E58A}"/>
              </a:ext>
            </a:extLst>
          </p:cNvPr>
          <p:cNvSpPr/>
          <p:nvPr/>
        </p:nvSpPr>
        <p:spPr>
          <a:xfrm>
            <a:off x="3319394" y="3805001"/>
            <a:ext cx="7196703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0EFCB6D9-1967-9442-185C-3542876A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87" y="1253010"/>
            <a:ext cx="753486" cy="618735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0B29508-991A-1B3D-7A4F-F8DA21006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78" y="1240729"/>
            <a:ext cx="753486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A6B8B-1242-6841-12E1-C28F3CF4A065}"/>
              </a:ext>
            </a:extLst>
          </p:cNvPr>
          <p:cNvSpPr txBox="1"/>
          <p:nvPr/>
        </p:nvSpPr>
        <p:spPr>
          <a:xfrm>
            <a:off x="4588413" y="1370017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Reviewer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F295A-436F-A876-7FCF-3CA77766C3C7}"/>
              </a:ext>
            </a:extLst>
          </p:cNvPr>
          <p:cNvSpPr txBox="1"/>
          <p:nvPr/>
        </p:nvSpPr>
        <p:spPr>
          <a:xfrm>
            <a:off x="8330334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 Reviewer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BB4E1-05A2-FA20-1E91-5D91766C1182}"/>
              </a:ext>
            </a:extLst>
          </p:cNvPr>
          <p:cNvSpPr/>
          <p:nvPr/>
        </p:nvSpPr>
        <p:spPr>
          <a:xfrm>
            <a:off x="3319394" y="4894986"/>
            <a:ext cx="3337688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DE market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AD229-9950-0444-AE88-669D87D0A4F8}"/>
              </a:ext>
            </a:extLst>
          </p:cNvPr>
          <p:cNvSpPr/>
          <p:nvPr/>
        </p:nvSpPr>
        <p:spPr>
          <a:xfrm>
            <a:off x="7048767" y="4894986"/>
            <a:ext cx="3467330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FR market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597074E-1568-532A-7BB8-7751518840B0}"/>
              </a:ext>
            </a:extLst>
          </p:cNvPr>
          <p:cNvSpPr/>
          <p:nvPr/>
        </p:nvSpPr>
        <p:spPr>
          <a:xfrm>
            <a:off x="2810214" y="1871745"/>
            <a:ext cx="200417" cy="38993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F2B81-A494-1258-8DAA-94E264FE40FC}"/>
              </a:ext>
            </a:extLst>
          </p:cNvPr>
          <p:cNvSpPr txBox="1"/>
          <p:nvPr/>
        </p:nvSpPr>
        <p:spPr>
          <a:xfrm>
            <a:off x="1993464" y="3244529"/>
            <a:ext cx="923330" cy="11455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/>
              <a:t>ANY</a:t>
            </a:r>
          </a:p>
        </p:txBody>
      </p:sp>
    </p:spTree>
    <p:extLst>
      <p:ext uri="{BB962C8B-B14F-4D97-AF65-F5344CB8AC3E}">
        <p14:creationId xmlns:p14="http://schemas.microsoft.com/office/powerpoint/2010/main" val="1556732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711D2-2FCB-997B-2D99-D32AE787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F64EC0-4BBB-64D1-0162-06DD30A23734}"/>
              </a:ext>
            </a:extLst>
          </p:cNvPr>
          <p:cNvSpPr/>
          <p:nvPr/>
        </p:nvSpPr>
        <p:spPr>
          <a:xfrm>
            <a:off x="3964987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6F1678-E42E-46EF-DF27-F75BBE22D088}"/>
              </a:ext>
            </a:extLst>
          </p:cNvPr>
          <p:cNvSpPr/>
          <p:nvPr/>
        </p:nvSpPr>
        <p:spPr>
          <a:xfrm>
            <a:off x="7641878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A5AB2-9D03-BF8A-B8BE-2D07F9F90BCE}"/>
              </a:ext>
            </a:extLst>
          </p:cNvPr>
          <p:cNvSpPr/>
          <p:nvPr/>
        </p:nvSpPr>
        <p:spPr>
          <a:xfrm>
            <a:off x="3319397" y="2001033"/>
            <a:ext cx="7196702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General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Read access to portal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access to Entities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F4F8E-B461-B3BD-7F27-F33B5697E58A}"/>
              </a:ext>
            </a:extLst>
          </p:cNvPr>
          <p:cNvSpPr/>
          <p:nvPr/>
        </p:nvSpPr>
        <p:spPr>
          <a:xfrm>
            <a:off x="3319394" y="3805001"/>
            <a:ext cx="7196703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0EFCB6D9-1967-9442-185C-3542876A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87" y="1253010"/>
            <a:ext cx="753486" cy="618735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0B29508-991A-1B3D-7A4F-F8DA21006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78" y="1240729"/>
            <a:ext cx="753486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A6B8B-1242-6841-12E1-C28F3CF4A065}"/>
              </a:ext>
            </a:extLst>
          </p:cNvPr>
          <p:cNvSpPr txBox="1"/>
          <p:nvPr/>
        </p:nvSpPr>
        <p:spPr>
          <a:xfrm>
            <a:off x="4588413" y="1370017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Reviewer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F295A-436F-A876-7FCF-3CA77766C3C7}"/>
              </a:ext>
            </a:extLst>
          </p:cNvPr>
          <p:cNvSpPr txBox="1"/>
          <p:nvPr/>
        </p:nvSpPr>
        <p:spPr>
          <a:xfrm>
            <a:off x="8330334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 Reviewer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BB4E1-05A2-FA20-1E91-5D91766C1182}"/>
              </a:ext>
            </a:extLst>
          </p:cNvPr>
          <p:cNvSpPr/>
          <p:nvPr/>
        </p:nvSpPr>
        <p:spPr>
          <a:xfrm>
            <a:off x="3319394" y="4894986"/>
            <a:ext cx="3337688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DE market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AD229-9950-0444-AE88-669D87D0A4F8}"/>
              </a:ext>
            </a:extLst>
          </p:cNvPr>
          <p:cNvSpPr/>
          <p:nvPr/>
        </p:nvSpPr>
        <p:spPr>
          <a:xfrm>
            <a:off x="7048767" y="4894986"/>
            <a:ext cx="3467330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FR market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597074E-1568-532A-7BB8-7751518840B0}"/>
              </a:ext>
            </a:extLst>
          </p:cNvPr>
          <p:cNvSpPr/>
          <p:nvPr/>
        </p:nvSpPr>
        <p:spPr>
          <a:xfrm>
            <a:off x="2810214" y="1871745"/>
            <a:ext cx="200417" cy="38993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F2B81-A494-1258-8DAA-94E264FE40FC}"/>
              </a:ext>
            </a:extLst>
          </p:cNvPr>
          <p:cNvSpPr txBox="1"/>
          <p:nvPr/>
        </p:nvSpPr>
        <p:spPr>
          <a:xfrm>
            <a:off x="1993464" y="3425668"/>
            <a:ext cx="923330" cy="9643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4060911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711D2-2FCB-997B-2D99-D32AE787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F64EC0-4BBB-64D1-0162-06DD30A23734}"/>
              </a:ext>
            </a:extLst>
          </p:cNvPr>
          <p:cNvSpPr/>
          <p:nvPr/>
        </p:nvSpPr>
        <p:spPr>
          <a:xfrm>
            <a:off x="3964987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6F1678-E42E-46EF-DF27-F75BBE22D088}"/>
              </a:ext>
            </a:extLst>
          </p:cNvPr>
          <p:cNvSpPr/>
          <p:nvPr/>
        </p:nvSpPr>
        <p:spPr>
          <a:xfrm>
            <a:off x="7641878" y="1099159"/>
            <a:ext cx="2129424" cy="46596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A5AB2-9D03-BF8A-B8BE-2D07F9F90BCE}"/>
              </a:ext>
            </a:extLst>
          </p:cNvPr>
          <p:cNvSpPr/>
          <p:nvPr/>
        </p:nvSpPr>
        <p:spPr>
          <a:xfrm>
            <a:off x="3319397" y="2001033"/>
            <a:ext cx="7196702" cy="14279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General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Read access to portal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Basic access to Entities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F4F8E-B461-B3BD-7F27-F33B5697E58A}"/>
              </a:ext>
            </a:extLst>
          </p:cNvPr>
          <p:cNvSpPr/>
          <p:nvPr/>
        </p:nvSpPr>
        <p:spPr>
          <a:xfrm>
            <a:off x="3319394" y="3805001"/>
            <a:ext cx="7196703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Specialized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Approve access to Lifecycle parts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0EFCB6D9-1967-9442-185C-3542876AA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87" y="1253010"/>
            <a:ext cx="753486" cy="618735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90B29508-991A-1B3D-7A4F-F8DA21006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78" y="1240729"/>
            <a:ext cx="753486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5A6B8B-1242-6841-12E1-C28F3CF4A065}"/>
              </a:ext>
            </a:extLst>
          </p:cNvPr>
          <p:cNvSpPr txBox="1"/>
          <p:nvPr/>
        </p:nvSpPr>
        <p:spPr>
          <a:xfrm>
            <a:off x="4588413" y="1370017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Reviewer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F295A-436F-A876-7FCF-3CA77766C3C7}"/>
              </a:ext>
            </a:extLst>
          </p:cNvPr>
          <p:cNvSpPr txBox="1"/>
          <p:nvPr/>
        </p:nvSpPr>
        <p:spPr>
          <a:xfrm>
            <a:off x="8330334" y="1357736"/>
            <a:ext cx="15059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 Reviewer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BB4E1-05A2-FA20-1E91-5D91766C1182}"/>
              </a:ext>
            </a:extLst>
          </p:cNvPr>
          <p:cNvSpPr/>
          <p:nvPr/>
        </p:nvSpPr>
        <p:spPr>
          <a:xfrm>
            <a:off x="3319394" y="4894986"/>
            <a:ext cx="3337688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DE market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AD229-9950-0444-AE88-669D87D0A4F8}"/>
              </a:ext>
            </a:extLst>
          </p:cNvPr>
          <p:cNvSpPr/>
          <p:nvPr/>
        </p:nvSpPr>
        <p:spPr>
          <a:xfrm>
            <a:off x="7048767" y="4894986"/>
            <a:ext cx="3467330" cy="713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Local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Approve access to FR market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597074E-1568-532A-7BB8-7751518840B0}"/>
              </a:ext>
            </a:extLst>
          </p:cNvPr>
          <p:cNvSpPr/>
          <p:nvPr/>
        </p:nvSpPr>
        <p:spPr>
          <a:xfrm>
            <a:off x="2810214" y="3657600"/>
            <a:ext cx="244186" cy="21135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F2B81-A494-1258-8DAA-94E264FE40FC}"/>
              </a:ext>
            </a:extLst>
          </p:cNvPr>
          <p:cNvSpPr txBox="1"/>
          <p:nvPr/>
        </p:nvSpPr>
        <p:spPr>
          <a:xfrm>
            <a:off x="1987092" y="4232177"/>
            <a:ext cx="923330" cy="9643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/>
              <a:t>ALL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886458D-F58F-81C2-3825-6DB7F5B681F0}"/>
              </a:ext>
            </a:extLst>
          </p:cNvPr>
          <p:cNvSpPr/>
          <p:nvPr/>
        </p:nvSpPr>
        <p:spPr>
          <a:xfrm>
            <a:off x="1655441" y="1871745"/>
            <a:ext cx="200417" cy="38993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93A93-51AA-B11A-5A1D-F9566EA9FD4C}"/>
              </a:ext>
            </a:extLst>
          </p:cNvPr>
          <p:cNvSpPr txBox="1"/>
          <p:nvPr/>
        </p:nvSpPr>
        <p:spPr>
          <a:xfrm>
            <a:off x="838691" y="3244529"/>
            <a:ext cx="923330" cy="11455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/>
              <a:t>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B05479-AF32-F368-7EFC-C5DFA88A62F4}"/>
              </a:ext>
            </a:extLst>
          </p:cNvPr>
          <p:cNvSpPr/>
          <p:nvPr/>
        </p:nvSpPr>
        <p:spPr>
          <a:xfrm>
            <a:off x="3219189" y="3645320"/>
            <a:ext cx="3582444" cy="2113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223CD6-6C4F-D41F-55CF-6E0A2A3BC5F9}"/>
              </a:ext>
            </a:extLst>
          </p:cNvPr>
          <p:cNvSpPr/>
          <p:nvPr/>
        </p:nvSpPr>
        <p:spPr>
          <a:xfrm>
            <a:off x="6966422" y="3645320"/>
            <a:ext cx="3582444" cy="2113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60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98570327-CF54-8892-78D6-6087C6B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949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ewnętrzne, niebo, trawa, brzeg&#10;&#10;Opis wygenerowany automatycznie">
            <a:extLst>
              <a:ext uri="{FF2B5EF4-FFF2-40B4-BE49-F238E27FC236}">
                <a16:creationId xmlns:a16="http://schemas.microsoft.com/office/drawing/2014/main" id="{D093C3B1-736B-F7CA-B848-4E7E07E02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78" y="2985262"/>
            <a:ext cx="5273622" cy="1785341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A889794C-E4BE-B943-E510-F478F2C3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„Responsive” design</a:t>
            </a:r>
          </a:p>
        </p:txBody>
      </p:sp>
      <p:pic>
        <p:nvPicPr>
          <p:cNvPr id="9" name="Symbol zastępczy obrazu 8" descr="Obraz zawierający tekst, zrzut ekranu, monitor, ekran&#10;&#10;Opis wygenerowany automatycznie">
            <a:extLst>
              <a:ext uri="{FF2B5EF4-FFF2-40B4-BE49-F238E27FC236}">
                <a16:creationId xmlns:a16="http://schemas.microsoft.com/office/drawing/2014/main" id="{511AD18B-72FE-B45A-F5FB-9B5354AEAE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65" t="11858" r="-5671" b="11225"/>
          <a:stretch/>
        </p:blipFill>
        <p:spPr>
          <a:xfrm>
            <a:off x="0" y="2438775"/>
            <a:ext cx="7256421" cy="3443551"/>
          </a:xfrm>
        </p:spPr>
      </p:pic>
      <p:pic>
        <p:nvPicPr>
          <p:cNvPr id="2" name="Symbol zastępczy zawartości 6">
            <a:extLst>
              <a:ext uri="{FF2B5EF4-FFF2-40B4-BE49-F238E27FC236}">
                <a16:creationId xmlns:a16="http://schemas.microsoft.com/office/drawing/2014/main" id="{EB51C5DA-D095-0C50-9B61-6C428D12F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71" y="2137200"/>
            <a:ext cx="2455149" cy="39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51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4B59B-1CC0-403C-8E43-8314F16F87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IF </a:t>
            </a:r>
            <a:r>
              <a:rPr lang="en-US" sz="7200" dirty="0">
                <a:solidFill>
                  <a:schemeClr val="accent6"/>
                </a:solidFill>
              </a:rPr>
              <a:t>ANY</a:t>
            </a:r>
            <a:r>
              <a:rPr lang="en-US" sz="4800" dirty="0"/>
              <a:t> of the policies grants access THEN the access is granted.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8145-1D3F-D565-F53F-AE0699408F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IF </a:t>
            </a:r>
            <a:r>
              <a:rPr lang="en-US" sz="7200" dirty="0">
                <a:solidFill>
                  <a:schemeClr val="accent6"/>
                </a:solidFill>
              </a:rPr>
              <a:t>ALL</a:t>
            </a:r>
            <a:r>
              <a:rPr lang="en-US" sz="4800" dirty="0"/>
              <a:t> of the policies combined grant access THEN the access is granted.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078FA0-E647-E92E-F6FA-DF8AFDDE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vs. All</a:t>
            </a:r>
          </a:p>
        </p:txBody>
      </p:sp>
    </p:spTree>
    <p:extLst>
      <p:ext uri="{BB962C8B-B14F-4D97-AF65-F5344CB8AC3E}">
        <p14:creationId xmlns:p14="http://schemas.microsoft.com/office/powerpoint/2010/main" val="897787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8B387-61CD-A440-67E0-3B22D9AF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erson wearing a helmet and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04063E14-1D51-FE53-8D8A-16286019F21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66" y="-9144"/>
            <a:ext cx="12433955" cy="6866140"/>
          </a:xfrm>
        </p:spPr>
      </p:pic>
    </p:spTree>
    <p:extLst>
      <p:ext uri="{BB962C8B-B14F-4D97-AF65-F5344CB8AC3E}">
        <p14:creationId xmlns:p14="http://schemas.microsoft.com/office/powerpoint/2010/main" val="3624061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8555-AD7A-5AAC-8CC1-030BA0A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That’s great, now please create 1000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FA846-6017-479A-2544-745289E6FB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They will start working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2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AA8EA-ED18-50D6-0337-6C4A6608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Content Hub admin:</a:t>
            </a:r>
            <a:endParaRPr lang="en-US" dirty="0"/>
          </a:p>
        </p:txBody>
      </p:sp>
      <p:pic>
        <p:nvPicPr>
          <p:cNvPr id="9" name="Content Placeholder 8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C50E76F-5ED8-CD6E-99D2-1126E3766B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8356"/>
          <a:stretch/>
        </p:blipFill>
        <p:spPr>
          <a:xfrm>
            <a:off x="0" y="901996"/>
            <a:ext cx="12188825" cy="5453537"/>
          </a:xfrm>
        </p:spPr>
      </p:pic>
    </p:spTree>
    <p:extLst>
      <p:ext uri="{BB962C8B-B14F-4D97-AF65-F5344CB8AC3E}">
        <p14:creationId xmlns:p14="http://schemas.microsoft.com/office/powerpoint/2010/main" val="1688063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B916C25-27A8-C0E3-2B83-343F37CBFC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87" y="1290320"/>
            <a:ext cx="3422093" cy="4837094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4DCE52-E81F-8252-04B6-04CFB1C4FC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3200" dirty="0"/>
              <a:t>Create one user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3200" dirty="0"/>
              <a:t>Export the user to excel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3200" dirty="0"/>
              <a:t>Add other users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3200" dirty="0"/>
              <a:t>Copy policies of the first user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3200" dirty="0"/>
              <a:t>Import users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3200" dirty="0"/>
              <a:t>Profit</a:t>
            </a:r>
            <a:endParaRPr lang="en-US" sz="32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CAC9988-54B3-055B-2E4F-F2A31B3F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EB4D-4ED8-CEEF-3DE2-78A89ADB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48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8B866C1-29D7-4340-BB93-4D451F68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BF6CB64-F0FF-4897-B3CC-5087B8DDB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3787" y="3890370"/>
            <a:ext cx="2759075" cy="461665"/>
          </a:xfrm>
        </p:spPr>
        <p:txBody>
          <a:bodyPr/>
          <a:lstStyle/>
          <a:p>
            <a:pPr algn="ctr"/>
            <a:r>
              <a:rPr lang="pl-PL" dirty="0"/>
              <a:t>@szymon.kuzniak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5C033AE-C138-42E0-BCE0-71E0D69CFC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448" y="3890370"/>
            <a:ext cx="2759075" cy="461665"/>
          </a:xfrm>
        </p:spPr>
        <p:txBody>
          <a:bodyPr/>
          <a:lstStyle/>
          <a:p>
            <a:pPr algn="ctr"/>
            <a:r>
              <a:rPr lang="pl-PL" dirty="0"/>
              <a:t>@skuzniak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37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ewnętrzne, niebo, trawa, brzeg&#10;&#10;Opis wygenerowany automatycznie">
            <a:extLst>
              <a:ext uri="{FF2B5EF4-FFF2-40B4-BE49-F238E27FC236}">
                <a16:creationId xmlns:a16="http://schemas.microsoft.com/office/drawing/2014/main" id="{CC81FB45-10AE-42CC-D142-469DA37D66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26" y="2359700"/>
            <a:ext cx="6861450" cy="2322887"/>
          </a:xfrm>
          <a:prstGeom prst="rect">
            <a:avLst/>
          </a:prstGeom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277E7F02-C3D0-934C-77AA-B3FB37ABEB0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1290638"/>
            <a:ext cx="3175467" cy="5072062"/>
          </a:xfrm>
        </p:spPr>
      </p:pic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BAE168F6-5602-7C76-9563-E2D9B9D8E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65503" y="1290320"/>
            <a:ext cx="4392793" cy="504698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Blip>
                <a:blip r:embed="rId5"/>
              </a:buBlip>
            </a:pPr>
            <a:r>
              <a:rPr lang="pl-PL" sz="3600" dirty="0"/>
              <a:t>Too much data to </a:t>
            </a:r>
            <a:r>
              <a:rPr lang="pl-PL" sz="3600" dirty="0" err="1"/>
              <a:t>download</a:t>
            </a:r>
            <a:endParaRPr lang="pl-PL" sz="3600" dirty="0"/>
          </a:p>
          <a:p>
            <a:pPr>
              <a:lnSpc>
                <a:spcPct val="150000"/>
              </a:lnSpc>
              <a:buBlip>
                <a:blip r:embed="rId5"/>
              </a:buBlip>
            </a:pPr>
            <a:r>
              <a:rPr lang="pl-PL" sz="3600" dirty="0"/>
              <a:t>The art </a:t>
            </a:r>
            <a:r>
              <a:rPr lang="pl-PL" sz="3600" dirty="0" err="1"/>
              <a:t>direction</a:t>
            </a:r>
            <a:r>
              <a:rPr lang="pl-PL" sz="3600" dirty="0"/>
              <a:t> problem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FE771AF-7ED4-583D-B80B-434080E1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Mobile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desig</a:t>
            </a:r>
            <a:r>
              <a:rPr lang="pl-PL" dirty="0"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1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2F81045-CF7A-4A72-8D1B-13EB13D52D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pl-PL" dirty="0" err="1">
                <a:solidFill>
                  <a:schemeClr val="accent2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picture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pl-PL" dirty="0" err="1">
                <a:solidFill>
                  <a:schemeClr val="accent2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source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l-PL" dirty="0">
                <a:solidFill>
                  <a:srgbClr val="BB2C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media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=„WHEN” </a:t>
            </a:r>
            <a:r>
              <a:rPr lang="pl-PL" dirty="0" err="1">
                <a:solidFill>
                  <a:srgbClr val="BB2C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srcset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=„WHAT” 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/&gt;</a:t>
            </a: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&lt;</a:t>
            </a:r>
            <a:r>
              <a:rPr lang="pl-PL" dirty="0" err="1">
                <a:solidFill>
                  <a:schemeClr val="accent2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source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l-PL" dirty="0">
                <a:solidFill>
                  <a:srgbClr val="BB2C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media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=„WHEN” </a:t>
            </a:r>
            <a:r>
              <a:rPr lang="pl-PL" dirty="0" err="1">
                <a:solidFill>
                  <a:srgbClr val="BB2C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srcset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=„WHAT” 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/&gt;</a:t>
            </a:r>
          </a:p>
          <a:p>
            <a:pPr marL="0" indent="0">
              <a:buNone/>
            </a:pP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	…</a:t>
            </a:r>
          </a:p>
          <a:p>
            <a:pPr marL="0" indent="0">
              <a:buNone/>
            </a:pP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pl-PL" dirty="0" err="1">
                <a:solidFill>
                  <a:schemeClr val="accent2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img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l-PL" dirty="0" err="1">
                <a:solidFill>
                  <a:srgbClr val="BB2C2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src</a:t>
            </a:r>
            <a:r>
              <a:rPr lang="pl-PL" dirty="0">
                <a:latin typeface="Cascadia Mono" panose="020B0609020000020004" pitchFamily="49" charset="0"/>
                <a:cs typeface="Cascadia Mono" panose="020B0609020000020004" pitchFamily="49" charset="0"/>
              </a:rPr>
              <a:t>=„” 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/&gt;</a:t>
            </a:r>
          </a:p>
          <a:p>
            <a:pPr marL="0" indent="0">
              <a:buNone/>
            </a:pP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&lt;/</a:t>
            </a:r>
            <a:r>
              <a:rPr lang="pl-PL" dirty="0" err="1">
                <a:solidFill>
                  <a:schemeClr val="accent2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picture</a:t>
            </a:r>
            <a:r>
              <a:rPr lang="pl-PL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1D50FD8-5282-25BC-B179-3D7DE174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Responsive</a:t>
            </a:r>
            <a:r>
              <a:rPr lang="pl-P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9398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62C31D6-A18C-A1DE-3D2A-5DCEEC8CE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2" y="1310639"/>
            <a:ext cx="1371363" cy="49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Get the </a:t>
            </a:r>
            <a:r>
              <a:rPr lang="pl-PL" dirty="0" err="1"/>
              <a:t>original</a:t>
            </a:r>
            <a:r>
              <a:rPr lang="pl-PL" dirty="0"/>
              <a:t> image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62C31D6-A18C-A1DE-3D2A-5DCEEC8CE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2" y="1310639"/>
            <a:ext cx="1371363" cy="49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accent3">
                <a:lumMod val="5000"/>
                <a:lumOff val="95000"/>
              </a:schemeClr>
            </a:gs>
            <a:gs pos="71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F08EF55-D29C-D79C-E787-7DECE0905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2" y="1310638"/>
            <a:ext cx="1371363" cy="4937513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CC1D9EE-AA93-57E4-F1D1-82DDD148F5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43304" y="1310640"/>
            <a:ext cx="8742296" cy="50901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Get the </a:t>
            </a:r>
            <a:r>
              <a:rPr lang="pl-PL" dirty="0" err="1"/>
              <a:t>original</a:t>
            </a:r>
            <a:r>
              <a:rPr lang="pl-PL" dirty="0"/>
              <a:t> image</a:t>
            </a:r>
          </a:p>
          <a:p>
            <a:pPr marL="0" indent="0">
              <a:buNone/>
            </a:pPr>
            <a:r>
              <a:rPr lang="pl-PL" dirty="0" err="1"/>
              <a:t>Crop</a:t>
            </a:r>
            <a:r>
              <a:rPr lang="pl-PL" dirty="0"/>
              <a:t> to the </a:t>
            </a:r>
            <a:r>
              <a:rPr lang="pl-PL" dirty="0" err="1"/>
              <a:t>first</a:t>
            </a:r>
            <a:r>
              <a:rPr lang="pl-PL" dirty="0"/>
              <a:t> </a:t>
            </a:r>
            <a:r>
              <a:rPr lang="pl-PL" dirty="0" err="1"/>
              <a:t>size</a:t>
            </a:r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4F2C338-690F-85F4-4A7B-F1567B0B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/>
              <a:t> do I </a:t>
            </a:r>
            <a:r>
              <a:rPr lang="pl-PL" dirty="0" err="1"/>
              <a:t>have</a:t>
            </a:r>
            <a:r>
              <a:rPr lang="pl-PL" dirty="0"/>
              <a:t> to do to </a:t>
            </a:r>
            <a:r>
              <a:rPr lang="pl-PL" dirty="0" err="1"/>
              <a:t>get</a:t>
            </a:r>
            <a:r>
              <a:rPr lang="pl-PL" dirty="0"/>
              <a:t> the </a:t>
            </a:r>
            <a:r>
              <a:rPr lang="pl-PL" dirty="0" err="1"/>
              <a:t>images</a:t>
            </a:r>
            <a:r>
              <a:rPr lang="pl-PL" dirty="0"/>
              <a:t>?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E2ABFE7-540F-E2B3-4289-0449CB9C3D25}"/>
              </a:ext>
            </a:extLst>
          </p:cNvPr>
          <p:cNvSpPr txBox="1"/>
          <p:nvPr/>
        </p:nvSpPr>
        <p:spPr>
          <a:xfrm rot="16200000">
            <a:off x="-1329626" y="3346996"/>
            <a:ext cx="41644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600" dirty="0"/>
              <a:t>FRUSTRATION-O-METER</a:t>
            </a:r>
          </a:p>
        </p:txBody>
      </p:sp>
    </p:spTree>
    <p:extLst>
      <p:ext uri="{BB962C8B-B14F-4D97-AF65-F5344CB8AC3E}">
        <p14:creationId xmlns:p14="http://schemas.microsoft.com/office/powerpoint/2010/main" val="23183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slides">
  <a:themeElements>
    <a:clrScheme name="Sitecore DM Colors">
      <a:dk1>
        <a:srgbClr val="51595F"/>
      </a:dk1>
      <a:lt1>
        <a:sysClr val="window" lastClr="FFFFFF"/>
      </a:lt1>
      <a:dk2>
        <a:srgbClr val="111C24"/>
      </a:dk2>
      <a:lt2>
        <a:srgbClr val="FFFFFF"/>
      </a:lt2>
      <a:accent1>
        <a:srgbClr val="0F5688"/>
      </a:accent1>
      <a:accent2>
        <a:srgbClr val="00909D"/>
      </a:accent2>
      <a:accent3>
        <a:srgbClr val="9FA4A6"/>
      </a:accent3>
      <a:accent4>
        <a:srgbClr val="F58220"/>
      </a:accent4>
      <a:accent5>
        <a:srgbClr val="632975"/>
      </a:accent5>
      <a:accent6>
        <a:srgbClr val="E11F27"/>
      </a:accent6>
      <a:hlink>
        <a:srgbClr val="632975"/>
      </a:hlink>
      <a:folHlink>
        <a:srgbClr val="632975"/>
      </a:folHlink>
    </a:clrScheme>
    <a:fontScheme name="Sitecore Kievit">
      <a:majorFont>
        <a:latin typeface="Open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ecore Widescreen.potx" id="{39AF60FE-CCF5-43C9-9909-AE3C9F4DC346}" vid="{967A8994-D966-430A-9B89-4AE00DD58A44}"/>
    </a:ext>
  </a:extLst>
</a:theme>
</file>

<file path=ppt/theme/theme2.xml><?xml version="1.0" encoding="utf-8"?>
<a:theme xmlns:a="http://schemas.openxmlformats.org/drawingml/2006/main" name="Regular slide typ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itecore DM Colors">
    <a:dk1>
      <a:srgbClr val="51595F"/>
    </a:dk1>
    <a:lt1>
      <a:sysClr val="window" lastClr="FFFFFF"/>
    </a:lt1>
    <a:dk2>
      <a:srgbClr val="111C24"/>
    </a:dk2>
    <a:lt2>
      <a:srgbClr val="FFFFFF"/>
    </a:lt2>
    <a:accent1>
      <a:srgbClr val="0F5688"/>
    </a:accent1>
    <a:accent2>
      <a:srgbClr val="00909D"/>
    </a:accent2>
    <a:accent3>
      <a:srgbClr val="9FA4A6"/>
    </a:accent3>
    <a:accent4>
      <a:srgbClr val="F58220"/>
    </a:accent4>
    <a:accent5>
      <a:srgbClr val="632975"/>
    </a:accent5>
    <a:accent6>
      <a:srgbClr val="E11F27"/>
    </a:accent6>
    <a:hlink>
      <a:srgbClr val="632975"/>
    </a:hlink>
    <a:folHlink>
      <a:srgbClr val="63297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Sitecore Widescreen</Template>
  <TotalTime>0</TotalTime>
  <Words>2640</Words>
  <Application>Microsoft Office PowerPoint</Application>
  <PresentationFormat>Niestandardowy</PresentationFormat>
  <Paragraphs>316</Paragraphs>
  <Slides>46</Slides>
  <Notes>40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46</vt:i4>
      </vt:variant>
    </vt:vector>
  </HeadingPairs>
  <TitlesOfParts>
    <vt:vector size="53" baseType="lpstr">
      <vt:lpstr>Cascadia Mono</vt:lpstr>
      <vt:lpstr>Open Sans</vt:lpstr>
      <vt:lpstr>Arial</vt:lpstr>
      <vt:lpstr>Calibri</vt:lpstr>
      <vt:lpstr>Open Sans SemiBold</vt:lpstr>
      <vt:lpstr>Title slides</vt:lpstr>
      <vt:lpstr>Regular slide types</vt:lpstr>
      <vt:lpstr>5 Content Hub hidden gems to level up your integration project</vt:lpstr>
      <vt:lpstr>Responsive Images</vt:lpstr>
      <vt:lpstr>„Responsive” design</vt:lpstr>
      <vt:lpstr>„Responsive” design</vt:lpstr>
      <vt:lpstr>Mobile design</vt:lpstr>
      <vt:lpstr>Responsive image</vt:lpstr>
      <vt:lpstr>What do I have to do to get the images?</vt:lpstr>
      <vt:lpstr>What do I have to do to get the images?</vt:lpstr>
      <vt:lpstr>What do I have to do to get the images?</vt:lpstr>
      <vt:lpstr>What do I have to do to get the images?</vt:lpstr>
      <vt:lpstr>What do I have to do to get the images?</vt:lpstr>
      <vt:lpstr>What do I have to do to get the images?</vt:lpstr>
      <vt:lpstr>The authors:</vt:lpstr>
      <vt:lpstr>The authors:</vt:lpstr>
      <vt:lpstr>DEMO</vt:lpstr>
      <vt:lpstr>Get the content…</vt:lpstr>
      <vt:lpstr>Prezentacja programu PowerPoint</vt:lpstr>
      <vt:lpstr>The easy part</vt:lpstr>
      <vt:lpstr>The harder part</vt:lpstr>
      <vt:lpstr>Don’t call us. We’ll call you.</vt:lpstr>
      <vt:lpstr>Prezentacja programu PowerPoint</vt:lpstr>
      <vt:lpstr>Don’t reinvent the wheel</vt:lpstr>
      <vt:lpstr>Prezentacja programu PowerPoint</vt:lpstr>
      <vt:lpstr>Azure Service Bus</vt:lpstr>
      <vt:lpstr>DEMO</vt:lpstr>
      <vt:lpstr>Don’t miss out anything</vt:lpstr>
      <vt:lpstr>Sitecore CMP Connector</vt:lpstr>
      <vt:lpstr>Sitecore CMP Connector</vt:lpstr>
      <vt:lpstr>What to do</vt:lpstr>
      <vt:lpstr>DEMO</vt:lpstr>
      <vt:lpstr>Let’s talk about security</vt:lpstr>
      <vt:lpstr>Content Hub security challenges.</vt:lpstr>
      <vt:lpstr>What’s the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DEMO</vt:lpstr>
      <vt:lpstr>Any vs. All</vt:lpstr>
      <vt:lpstr>Prezentacja programu PowerPoint</vt:lpstr>
      <vt:lpstr>That’s great, now please create 1000 users</vt:lpstr>
      <vt:lpstr>Content Hub admin:</vt:lpstr>
      <vt:lpstr>Prezentacja programu PowerPoint</vt:lpstr>
      <vt:lpstr>Demo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2019-03-06T12:04:10Z</dcterms:created>
  <dcterms:modified xsi:type="dcterms:W3CDTF">2023-04-02T21:01:21Z</dcterms:modified>
</cp:coreProperties>
</file>